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6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3"/>
  </p:notesMasterIdLst>
  <p:sldIdLst>
    <p:sldId id="267" r:id="rId2"/>
    <p:sldId id="448" r:id="rId3"/>
    <p:sldId id="587" r:id="rId4"/>
    <p:sldId id="449" r:id="rId5"/>
    <p:sldId id="539" r:id="rId6"/>
    <p:sldId id="540" r:id="rId7"/>
    <p:sldId id="541" r:id="rId8"/>
    <p:sldId id="551" r:id="rId9"/>
    <p:sldId id="542" r:id="rId10"/>
    <p:sldId id="543" r:id="rId11"/>
    <p:sldId id="545" r:id="rId12"/>
    <p:sldId id="546" r:id="rId13"/>
    <p:sldId id="576" r:id="rId14"/>
    <p:sldId id="585" r:id="rId15"/>
    <p:sldId id="586" r:id="rId16"/>
    <p:sldId id="547" r:id="rId17"/>
    <p:sldId id="548" r:id="rId18"/>
    <p:sldId id="549" r:id="rId19"/>
    <p:sldId id="583" r:id="rId20"/>
    <p:sldId id="584" r:id="rId21"/>
    <p:sldId id="578" r:id="rId22"/>
    <p:sldId id="579" r:id="rId23"/>
    <p:sldId id="580" r:id="rId24"/>
    <p:sldId id="581" r:id="rId25"/>
    <p:sldId id="567" r:id="rId26"/>
    <p:sldId id="569" r:id="rId27"/>
    <p:sldId id="570" r:id="rId28"/>
    <p:sldId id="571" r:id="rId29"/>
    <p:sldId id="415" r:id="rId30"/>
    <p:sldId id="416" r:id="rId31"/>
    <p:sldId id="417" r:id="rId32"/>
    <p:sldId id="418" r:id="rId33"/>
    <p:sldId id="419" r:id="rId34"/>
    <p:sldId id="420" r:id="rId35"/>
    <p:sldId id="421" r:id="rId36"/>
    <p:sldId id="555" r:id="rId37"/>
    <p:sldId id="556" r:id="rId38"/>
    <p:sldId id="557" r:id="rId39"/>
    <p:sldId id="558" r:id="rId40"/>
    <p:sldId id="559" r:id="rId41"/>
    <p:sldId id="560" r:id="rId42"/>
    <p:sldId id="561" r:id="rId43"/>
    <p:sldId id="562" r:id="rId44"/>
    <p:sldId id="563" r:id="rId45"/>
    <p:sldId id="564" r:id="rId46"/>
    <p:sldId id="565" r:id="rId47"/>
    <p:sldId id="566" r:id="rId48"/>
    <p:sldId id="554" r:id="rId49"/>
    <p:sldId id="503" r:id="rId50"/>
    <p:sldId id="504" r:id="rId51"/>
    <p:sldId id="505" r:id="rId52"/>
    <p:sldId id="425" r:id="rId53"/>
    <p:sldId id="507" r:id="rId54"/>
    <p:sldId id="427" r:id="rId55"/>
    <p:sldId id="428" r:id="rId56"/>
    <p:sldId id="508" r:id="rId57"/>
    <p:sldId id="509" r:id="rId58"/>
    <p:sldId id="510" r:id="rId59"/>
    <p:sldId id="512" r:id="rId60"/>
    <p:sldId id="513" r:id="rId61"/>
    <p:sldId id="514" r:id="rId62"/>
    <p:sldId id="515" r:id="rId63"/>
    <p:sldId id="516" r:id="rId64"/>
    <p:sldId id="517" r:id="rId65"/>
    <p:sldId id="518" r:id="rId66"/>
    <p:sldId id="519" r:id="rId67"/>
    <p:sldId id="521" r:id="rId68"/>
    <p:sldId id="522" r:id="rId69"/>
    <p:sldId id="523" r:id="rId70"/>
    <p:sldId id="524" r:id="rId71"/>
    <p:sldId id="525" r:id="rId72"/>
    <p:sldId id="526" r:id="rId73"/>
    <p:sldId id="527" r:id="rId74"/>
    <p:sldId id="528" r:id="rId75"/>
    <p:sldId id="529" r:id="rId76"/>
    <p:sldId id="530" r:id="rId77"/>
    <p:sldId id="531" r:id="rId78"/>
    <p:sldId id="532" r:id="rId79"/>
    <p:sldId id="533" r:id="rId80"/>
    <p:sldId id="451" r:id="rId81"/>
    <p:sldId id="520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5C4E"/>
    <a:srgbClr val="3C6E8A"/>
    <a:srgbClr val="FF6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2677"/>
    <p:restoredTop sz="79204" autoAdjust="0"/>
  </p:normalViewPr>
  <p:slideViewPr>
    <p:cSldViewPr snapToGrid="0" snapToObjects="1">
      <p:cViewPr varScale="1">
        <p:scale>
          <a:sx n="105" d="100"/>
          <a:sy n="105" d="100"/>
        </p:scale>
        <p:origin x="224" y="5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D70C8-C894-A94C-8CC4-FF8E3F3EE3F7}" type="datetimeFigureOut">
              <a:rPr lang="en-US" smtClean="0"/>
              <a:t>9/25/19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A33D6-99F9-3147-A7EA-92CCBB587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988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10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492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52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54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553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8623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(foo,3) (foo,4) (</a:t>
            </a:r>
            <a:r>
              <a:rPr lang="en-US" dirty="0" err="1"/>
              <a:t>baz</a:t>
            </a:r>
            <a:r>
              <a:rPr lang="en-US" dirty="0"/>
              <a:t>, 2) (</a:t>
            </a:r>
            <a:r>
              <a:rPr lang="en-US" dirty="0" err="1"/>
              <a:t>baz</a:t>
            </a:r>
            <a:r>
              <a:rPr lang="en-US" dirty="0"/>
              <a:t>, 3) (bar, 1) (bar, 2)    --&gt;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9313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– joins on ID = 2 and 4, no match for the 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190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Union of IDs --- 1, 2, 4, 5, 6, 7   ---&gt;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5387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3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589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77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9090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99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8746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5115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696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7495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817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469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5110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we had </a:t>
            </a:r>
            <a:r>
              <a:rPr lang="en-US" dirty="0" err="1"/>
              <a:t>treatmeants</a:t>
            </a:r>
            <a:r>
              <a:rPr lang="en-US" dirty="0"/>
              <a:t> C, D, E, 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58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4712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642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2106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849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761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24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352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525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220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77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38174" y="2130430"/>
            <a:ext cx="7153275" cy="1470025"/>
          </a:xfrm>
        </p:spPr>
        <p:txBody>
          <a:bodyPr anchor="b"/>
          <a:lstStyle>
            <a:lvl1pPr>
              <a:lnSpc>
                <a:spcPct val="90000"/>
              </a:lnSpc>
              <a:defRPr sz="400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38175" y="3886200"/>
            <a:ext cx="7153274" cy="1752600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rgbClr val="00B2F2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DC6D6B-54A0-3249-A81C-465DDF3177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5288" y="373793"/>
            <a:ext cx="2341412" cy="8735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BF3273-E99B-0549-88AF-5B9D6486C48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61350" y="2533650"/>
            <a:ext cx="36068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24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37600" y="6319600"/>
            <a:ext cx="2844800" cy="231775"/>
          </a:xfrm>
          <a:ln/>
        </p:spPr>
        <p:txBody>
          <a:bodyPr/>
          <a:lstStyle>
            <a:lvl1pPr>
              <a:defRPr/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7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717207"/>
            <a:ext cx="5394393" cy="440895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212" y="1731638"/>
            <a:ext cx="5314922" cy="440895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84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022350"/>
            <a:ext cx="1097280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803788"/>
            <a:ext cx="10950971" cy="4322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0"/>
            <a:r>
              <a:rPr lang="en-US" noProof="0" dirty="0"/>
              <a:t>Second level</a:t>
            </a:r>
          </a:p>
          <a:p>
            <a:pPr lvl="1"/>
            <a:r>
              <a:rPr lang="en-US" noProof="0" dirty="0"/>
              <a:t>Third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24605"/>
            <a:ext cx="2844800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100" smtClean="0">
                <a:solidFill>
                  <a:srgbClr val="004266"/>
                </a:solidFill>
              </a:defRPr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609600" y="838200"/>
            <a:ext cx="1107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800" noProof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0F2294-F296-F644-90DC-518DA2DC5B0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000" y="138110"/>
            <a:ext cx="1838269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5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9pPr>
    </p:titleStyle>
    <p:bodyStyle>
      <a:lvl1pPr marL="231775" indent="-231775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004266"/>
          </a:solidFill>
          <a:latin typeface="+mn-lt"/>
          <a:ea typeface="+mn-ea"/>
          <a:cs typeface="+mn-cs"/>
        </a:defRPr>
      </a:lvl1pPr>
      <a:lvl2pPr marL="742950" indent="-396875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rgbClr val="004266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msc320.github.io/" TargetMode="External"/><Relationship Id="rId2" Type="http://schemas.openxmlformats.org/officeDocument/2006/relationships/hyperlink" Target="https://rebrand.ly/TUDataScienc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6572" y="1820356"/>
            <a:ext cx="7975763" cy="2086626"/>
          </a:xfrm>
        </p:spPr>
        <p:txBody>
          <a:bodyPr/>
          <a:lstStyle/>
          <a:p>
            <a:r>
              <a:rPr lang="en-US" sz="4400" dirty="0"/>
              <a:t>Data Wrangling: Merging and Working with Multiple Data Tables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6572" y="4383611"/>
            <a:ext cx="6409765" cy="578354"/>
          </a:xfrm>
        </p:spPr>
        <p:txBody>
          <a:bodyPr numCol="1"/>
          <a:lstStyle/>
          <a:p>
            <a:r>
              <a:rPr lang="en-US" sz="2000" dirty="0"/>
              <a:t>Nicholas Mattei, </a:t>
            </a:r>
            <a:r>
              <a:rPr lang="en-US" sz="2000" i="1" dirty="0">
                <a:solidFill>
                  <a:srgbClr val="215C4E"/>
                </a:solidFill>
              </a:rPr>
              <a:t>Tulane University</a:t>
            </a:r>
          </a:p>
          <a:p>
            <a:r>
              <a:rPr lang="en-US" sz="2000" i="1" dirty="0">
                <a:solidFill>
                  <a:srgbClr val="215C4E"/>
                </a:solidFill>
              </a:rPr>
              <a:t>CMPS3660 – Introduction to Data Science – Fall 2019</a:t>
            </a:r>
          </a:p>
          <a:p>
            <a:r>
              <a:rPr lang="en-US" sz="2000" dirty="0">
                <a:hlinkClick r:id="rId2"/>
              </a:rPr>
              <a:t>https://rebrand.ly/TUDataScience</a:t>
            </a:r>
            <a:endParaRPr lang="en-US" sz="2000" i="1" dirty="0">
              <a:solidFill>
                <a:srgbClr val="215C4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B93409-D77B-2042-AB6C-576FE84A5D8B}"/>
              </a:ext>
            </a:extLst>
          </p:cNvPr>
          <p:cNvSpPr txBox="1"/>
          <p:nvPr/>
        </p:nvSpPr>
        <p:spPr>
          <a:xfrm>
            <a:off x="116023" y="6079579"/>
            <a:ext cx="6620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solidFill>
                  <a:schemeClr val="tx2"/>
                </a:solidFill>
              </a:rPr>
              <a:t>Many Thanks</a:t>
            </a:r>
          </a:p>
          <a:p>
            <a:r>
              <a:rPr lang="en-US" sz="1200" dirty="0">
                <a:solidFill>
                  <a:schemeClr val="tx2"/>
                </a:solidFill>
              </a:rPr>
              <a:t>Slides based off Introduction to Data Science from John P. Dickerson - </a:t>
            </a:r>
            <a:r>
              <a:rPr lang="en-US" sz="1200" dirty="0">
                <a:hlinkClick r:id="rId3"/>
              </a:rPr>
              <a:t>https://cmsc320.github.io/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2256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36"/>
    </mc:Choice>
    <mc:Fallback xmlns="">
      <p:transition spd="slow" advTm="1213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64484"/>
            <a:ext cx="6550702" cy="750757"/>
          </a:xfrm>
        </p:spPr>
        <p:txBody>
          <a:bodyPr/>
          <a:lstStyle/>
          <a:p>
            <a:r>
              <a:rPr lang="en-US" dirty="0"/>
              <a:t>Group tuples together by column/dimension.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565708" y="2468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5138322" y="3731766"/>
            <a:ext cx="1126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‘B’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471564" y="4101098"/>
            <a:ext cx="19842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931822" y="760594"/>
          <a:ext cx="2056917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377555" y="2719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1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6898386" y="1985320"/>
          <a:ext cx="2056917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185165"/>
              </p:ext>
            </p:extLst>
          </p:nvPr>
        </p:nvGraphicFramePr>
        <p:xfrm>
          <a:off x="7021075" y="5719284"/>
          <a:ext cx="2056917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6931822" y="3731766"/>
          <a:ext cx="2056917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7404734" y="327485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397922" y="155300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612864" y="525061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4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F8C3389-B5B1-D246-B557-539ADB46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Group By</a:t>
            </a:r>
          </a:p>
        </p:txBody>
      </p:sp>
    </p:spTree>
    <p:extLst>
      <p:ext uri="{BB962C8B-B14F-4D97-AF65-F5344CB8AC3E}">
        <p14:creationId xmlns:p14="http://schemas.microsoft.com/office/powerpoint/2010/main" val="326503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3" grpId="0"/>
      <p:bldP spid="17" grpId="0"/>
      <p:bldP spid="19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64484"/>
            <a:ext cx="6550702" cy="750757"/>
          </a:xfrm>
        </p:spPr>
        <p:txBody>
          <a:bodyPr/>
          <a:lstStyle/>
          <a:p>
            <a:r>
              <a:rPr lang="en-US" dirty="0"/>
              <a:t>Group tuples together by column/dimension.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565708" y="2468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892971" y="3617703"/>
            <a:ext cx="179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‘A’, ‘B’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471564" y="4101098"/>
            <a:ext cx="19842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851549" y="522050"/>
          <a:ext cx="133738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759809" y="87324"/>
            <a:ext cx="151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bar, B = 1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6898386" y="1985320"/>
          <a:ext cx="1337389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6965889" y="5719284"/>
          <a:ext cx="1337389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6931822" y="3731766"/>
          <a:ext cx="1337389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6728935" y="3330672"/>
            <a:ext cx="1515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foo, B = 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686469" y="1611408"/>
            <a:ext cx="151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bar, B =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75772" y="5299722"/>
            <a:ext cx="1515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foo, B = 4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2E15866-9B14-2940-9CC4-367A71D9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Group By</a:t>
            </a:r>
          </a:p>
        </p:txBody>
      </p:sp>
    </p:spTree>
    <p:extLst>
      <p:ext uri="{BB962C8B-B14F-4D97-AF65-F5344CB8AC3E}">
        <p14:creationId xmlns:p14="http://schemas.microsoft.com/office/powerpoint/2010/main" val="75594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3" grpId="0"/>
      <p:bldP spid="17" grpId="0"/>
      <p:bldP spid="19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82199"/>
            <a:ext cx="6135209" cy="7507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Group the aggregate per group.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565708" y="2468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362462" y="3777933"/>
            <a:ext cx="1793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‘B’</a:t>
            </a:r>
          </a:p>
          <a:p>
            <a:r>
              <a:rPr lang="en-US" dirty="0"/>
              <a:t>Sum on C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171760" y="4101099"/>
            <a:ext cx="1549487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5824232" y="641322"/>
          <a:ext cx="2056917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6269965" y="15271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1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5790796" y="1866048"/>
          <a:ext cx="2056917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5858299" y="5600012"/>
          <a:ext cx="2056917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5824232" y="3612494"/>
          <a:ext cx="2056917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6297144" y="315558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290332" y="143373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</a:t>
            </a:r>
            <a:r>
              <a:rPr lang="en-US"/>
              <a:t>= 2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505274" y="513134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4</a:t>
            </a:r>
          </a:p>
        </p:txBody>
      </p:sp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9041382" y="599433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9163742" y="9637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193782" y="334246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065394" y="17397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</a:t>
            </a:r>
            <a:r>
              <a:rPr lang="en-US"/>
              <a:t>= 2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9371872" y="478598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4</a:t>
            </a:r>
          </a:p>
        </p:txBody>
      </p:sp>
      <p:graphicFrame>
        <p:nvGraphicFramePr>
          <p:cNvPr id="39" name="Table 38"/>
          <p:cNvGraphicFramePr>
            <a:graphicFrameLocks noGrp="1"/>
          </p:cNvGraphicFramePr>
          <p:nvPr/>
        </p:nvGraphicFramePr>
        <p:xfrm>
          <a:off x="9163742" y="3776923"/>
          <a:ext cx="1129445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2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22.6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/>
        </p:nvGraphicFramePr>
        <p:xfrm>
          <a:off x="9163742" y="2149883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/>
        </p:nvGraphicFramePr>
        <p:xfrm>
          <a:off x="9163742" y="5220440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42" name="Straight Arrow Connector 41"/>
          <p:cNvCxnSpPr/>
          <p:nvPr/>
        </p:nvCxnSpPr>
        <p:spPr>
          <a:xfrm>
            <a:off x="7997890" y="1014688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078933" y="2529455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7174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8136561" y="4176742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8017907" y="5600013"/>
            <a:ext cx="960242" cy="4649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B82669AE-4EE6-254A-ACF6-FEAC1D610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Group By Aggregate</a:t>
            </a:r>
          </a:p>
        </p:txBody>
      </p:sp>
    </p:spTree>
    <p:extLst>
      <p:ext uri="{BB962C8B-B14F-4D97-AF65-F5344CB8AC3E}">
        <p14:creationId xmlns:p14="http://schemas.microsoft.com/office/powerpoint/2010/main" val="404639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1" grpId="0"/>
      <p:bldP spid="28" grpId="0"/>
      <p:bldP spid="29" grpId="0"/>
      <p:bldP spid="30" grpId="0"/>
      <p:bldP spid="32" grpId="0"/>
      <p:bldP spid="36" grpId="0"/>
      <p:bldP spid="37" grpId="0"/>
      <p:bldP spid="3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47975"/>
            <a:ext cx="6135209" cy="7507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Final result usually seen as a table.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565708" y="2468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362462" y="3777933"/>
            <a:ext cx="1793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‘B’</a:t>
            </a:r>
          </a:p>
          <a:p>
            <a:r>
              <a:rPr lang="en-US" dirty="0"/>
              <a:t>Sum on C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171760" y="4101099"/>
            <a:ext cx="1549487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5769891" y="764075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5892251" y="26101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922291" y="350711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793903" y="190443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</a:t>
            </a:r>
            <a:r>
              <a:rPr lang="en-US"/>
              <a:t>= 2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100381" y="495062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4</a:t>
            </a:r>
          </a:p>
        </p:txBody>
      </p:sp>
      <p:graphicFrame>
        <p:nvGraphicFramePr>
          <p:cNvPr id="39" name="Table 38"/>
          <p:cNvGraphicFramePr>
            <a:graphicFrameLocks noGrp="1"/>
          </p:cNvGraphicFramePr>
          <p:nvPr/>
        </p:nvGraphicFramePr>
        <p:xfrm>
          <a:off x="5892251" y="3941565"/>
          <a:ext cx="1129445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2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22.6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/>
        </p:nvGraphicFramePr>
        <p:xfrm>
          <a:off x="5892251" y="2314525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/>
        </p:nvGraphicFramePr>
        <p:xfrm>
          <a:off x="5892251" y="5385082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44" name="Straight Arrow Connector 43"/>
          <p:cNvCxnSpPr/>
          <p:nvPr/>
        </p:nvCxnSpPr>
        <p:spPr>
          <a:xfrm>
            <a:off x="17174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8352634" y="2637959"/>
          <a:ext cx="2055946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24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SUM</a:t>
                      </a:r>
                      <a:r>
                        <a:rPr lang="de-DE" baseline="0" dirty="0"/>
                        <a:t>(C 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34" name="Straight Arrow Connector 33"/>
          <p:cNvCxnSpPr/>
          <p:nvPr/>
        </p:nvCxnSpPr>
        <p:spPr>
          <a:xfrm>
            <a:off x="7304189" y="3476399"/>
            <a:ext cx="774744" cy="307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88ACD404-BEC1-3A45-A178-F66033347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Group By Aggregate</a:t>
            </a:r>
          </a:p>
        </p:txBody>
      </p:sp>
    </p:spTree>
    <p:extLst>
      <p:ext uri="{BB962C8B-B14F-4D97-AF65-F5344CB8AC3E}">
        <p14:creationId xmlns:p14="http://schemas.microsoft.com/office/powerpoint/2010/main" val="1204804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660D3-F54D-2544-9FF2-E6F3AB409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5.5 Pivot Tables (Data Cubes)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96139-8F93-A640-B829-4D05C4943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03789"/>
            <a:ext cx="10950971" cy="883994"/>
          </a:xfrm>
        </p:spPr>
        <p:txBody>
          <a:bodyPr/>
          <a:lstStyle/>
          <a:p>
            <a:r>
              <a:rPr lang="en-US" dirty="0"/>
              <a:t>Laying out the possible values of multiple axes and aggregating them.</a:t>
            </a:r>
          </a:p>
          <a:p>
            <a:pPr lvl="1"/>
            <a:r>
              <a:rPr lang="en-US" dirty="0"/>
              <a:t>Can have more than two dimensions, need hierarchal indexes (later).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490D4-BDC6-3441-8248-14A901389D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B60ECD3-3BDA-5D4B-A45B-9F8B2B1DBF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377889"/>
              </p:ext>
            </p:extLst>
          </p:nvPr>
        </p:nvGraphicFramePr>
        <p:xfrm>
          <a:off x="1260908" y="2622100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0770EC4-AAE7-D742-8FD7-DA8D104977A7}"/>
              </a:ext>
            </a:extLst>
          </p:cNvPr>
          <p:cNvSpPr txBox="1"/>
          <p:nvPr/>
        </p:nvSpPr>
        <p:spPr>
          <a:xfrm>
            <a:off x="4111799" y="3406844"/>
            <a:ext cx="26565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Index A, Columns B</a:t>
            </a:r>
          </a:p>
          <a:p>
            <a:endParaRPr lang="en-US" dirty="0"/>
          </a:p>
          <a:p>
            <a:r>
              <a:rPr lang="en-US" dirty="0"/>
              <a:t>Values C, </a:t>
            </a:r>
            <a:r>
              <a:rPr lang="en-US" dirty="0" err="1"/>
              <a:t>Agg</a:t>
            </a:r>
            <a:r>
              <a:rPr lang="en-US" dirty="0"/>
              <a:t>=Sum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9D9C7A-E185-C741-9712-596E82E860C6}"/>
              </a:ext>
            </a:extLst>
          </p:cNvPr>
          <p:cNvCxnSpPr/>
          <p:nvPr/>
        </p:nvCxnSpPr>
        <p:spPr>
          <a:xfrm>
            <a:off x="4111799" y="3888866"/>
            <a:ext cx="1549487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8486622-356E-1648-97A7-A51700AF17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485340"/>
              </p:ext>
            </p:extLst>
          </p:nvPr>
        </p:nvGraphicFramePr>
        <p:xfrm>
          <a:off x="6530716" y="3140987"/>
          <a:ext cx="4747848" cy="1495758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804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57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5782">
                  <a:extLst>
                    <a:ext uri="{9D8B030D-6E8A-4147-A177-3AD203B41FA5}">
                      <a16:colId xmlns:a16="http://schemas.microsoft.com/office/drawing/2014/main" val="2745930655"/>
                    </a:ext>
                  </a:extLst>
                </a:gridCol>
                <a:gridCol w="985782">
                  <a:extLst>
                    <a:ext uri="{9D8B030D-6E8A-4147-A177-3AD203B41FA5}">
                      <a16:colId xmlns:a16="http://schemas.microsoft.com/office/drawing/2014/main" val="3181792874"/>
                    </a:ext>
                  </a:extLst>
                </a:gridCol>
                <a:gridCol w="985782">
                  <a:extLst>
                    <a:ext uri="{9D8B030D-6E8A-4147-A177-3AD203B41FA5}">
                      <a16:colId xmlns:a16="http://schemas.microsoft.com/office/drawing/2014/main" val="954187801"/>
                    </a:ext>
                  </a:extLst>
                </a:gridCol>
              </a:tblGrid>
              <a:tr h="363150">
                <a:tc>
                  <a:txBody>
                    <a:bodyPr/>
                    <a:lstStyle/>
                    <a:p>
                      <a:r>
                        <a:rPr lang="en-US" dirty="0"/>
                        <a:t>A   B&gt;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4999"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foo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4999"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bar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165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660D3-F54D-2544-9FF2-E6F3AB409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5.5 Pivot Tables (Data Cubes)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96139-8F93-A640-B829-4D05C4943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03789"/>
            <a:ext cx="10950971" cy="883994"/>
          </a:xfrm>
        </p:spPr>
        <p:txBody>
          <a:bodyPr/>
          <a:lstStyle/>
          <a:p>
            <a:r>
              <a:rPr lang="en-US" dirty="0"/>
              <a:t>Laying out the possible values of multiple axes and aggregating them.</a:t>
            </a:r>
          </a:p>
          <a:p>
            <a:pPr lvl="1"/>
            <a:r>
              <a:rPr lang="en-US" dirty="0"/>
              <a:t>Can have more than two dimensions, need hierarchal indexes (later).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490D4-BDC6-3441-8248-14A901389D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15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C7940F-8BD2-E047-A8FF-0220E69E7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292" y="2939283"/>
            <a:ext cx="4419894" cy="32894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F89F34-8B95-6D4D-B48B-1715DD389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31" y="2939283"/>
            <a:ext cx="6324205" cy="312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3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01083"/>
            <a:ext cx="8458200" cy="750757"/>
          </a:xfrm>
        </p:spPr>
        <p:txBody>
          <a:bodyPr>
            <a:normAutofit/>
          </a:bodyPr>
          <a:lstStyle/>
          <a:p>
            <a:r>
              <a:rPr lang="en-US" dirty="0"/>
              <a:t>Set operations </a:t>
            </a:r>
            <a:r>
              <a:rPr lang="mr-IN" dirty="0"/>
              <a:t>–</a:t>
            </a:r>
            <a:r>
              <a:rPr lang="en-US" dirty="0"/>
              <a:t> only if the two tables have identical attributes/columns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565708" y="2468668"/>
          <a:ext cx="2656523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44" name="Straight Arrow Connector 43"/>
          <p:cNvCxnSpPr/>
          <p:nvPr/>
        </p:nvCxnSpPr>
        <p:spPr>
          <a:xfrm>
            <a:off x="17174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4746503" y="2468668"/>
          <a:ext cx="2656523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228412" y="3061099"/>
            <a:ext cx="543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U</a:t>
            </a:r>
            <a:endParaRPr lang="en-US" dirty="0"/>
          </a:p>
        </p:txBody>
      </p:sp>
      <p:graphicFrame>
        <p:nvGraphicFramePr>
          <p:cNvPr id="34" name="Table 33"/>
          <p:cNvGraphicFramePr>
            <a:graphicFrameLocks noGrp="1"/>
          </p:cNvGraphicFramePr>
          <p:nvPr/>
        </p:nvGraphicFramePr>
        <p:xfrm>
          <a:off x="8011478" y="1876460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35" name="Straight Arrow Connector 34"/>
          <p:cNvCxnSpPr/>
          <p:nvPr/>
        </p:nvCxnSpPr>
        <p:spPr>
          <a:xfrm>
            <a:off x="7498264" y="3376703"/>
            <a:ext cx="422853" cy="75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ontent Placeholder 2"/>
          <p:cNvSpPr txBox="1">
            <a:spLocks/>
          </p:cNvSpPr>
          <p:nvPr/>
        </p:nvSpPr>
        <p:spPr>
          <a:xfrm>
            <a:off x="1565707" y="4958959"/>
            <a:ext cx="6209191" cy="1766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Similarly Intersection and Set Difference manipulate tables as Sets</a:t>
            </a:r>
          </a:p>
          <a:p>
            <a:endParaRPr lang="en-US" dirty="0"/>
          </a:p>
          <a:p>
            <a:r>
              <a:rPr lang="en-US" dirty="0"/>
              <a:t>IDs may be treated in different ways, resulting in somewhat different behaviors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EBCCFDC-BB42-CD4C-BB44-4DEDC2647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Union/Intersection/Difference</a:t>
            </a:r>
          </a:p>
        </p:txBody>
      </p:sp>
    </p:spTree>
    <p:extLst>
      <p:ext uri="{BB962C8B-B14F-4D97-AF65-F5344CB8AC3E}">
        <p14:creationId xmlns:p14="http://schemas.microsoft.com/office/powerpoint/2010/main" val="336748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501083"/>
            <a:ext cx="8244590" cy="750757"/>
          </a:xfrm>
        </p:spPr>
        <p:txBody>
          <a:bodyPr>
            <a:normAutofit/>
          </a:bodyPr>
          <a:lstStyle/>
          <a:p>
            <a:r>
              <a:rPr lang="en-US" dirty="0"/>
              <a:t>Combine rows/tuples across two tables </a:t>
            </a:r>
            <a:r>
              <a:rPr lang="en-US" b="1" i="1" dirty="0">
                <a:solidFill>
                  <a:srgbClr val="215C4E"/>
                </a:solidFill>
              </a:rPr>
              <a:t>if they have the same key.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565707" y="2468668"/>
          <a:ext cx="1922004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44" name="Straight Arrow Connector 43"/>
          <p:cNvCxnSpPr/>
          <p:nvPr/>
        </p:nvCxnSpPr>
        <p:spPr>
          <a:xfrm>
            <a:off x="17174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4383723" y="2468668"/>
          <a:ext cx="1337389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/>
        </p:nvGraphicFramePr>
        <p:xfrm>
          <a:off x="7261970" y="2650894"/>
          <a:ext cx="2656523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35" name="Straight Arrow Connector 34"/>
          <p:cNvCxnSpPr/>
          <p:nvPr/>
        </p:nvCxnSpPr>
        <p:spPr>
          <a:xfrm>
            <a:off x="5856023" y="3582650"/>
            <a:ext cx="12143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660270" y="3177916"/>
            <a:ext cx="66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⨝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565707" y="4718123"/>
            <a:ext cx="7288483" cy="1772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about IDs not present in both tables?</a:t>
            </a:r>
          </a:p>
          <a:p>
            <a:r>
              <a:rPr lang="en-US" dirty="0"/>
              <a:t>	Often need to keep them around</a:t>
            </a:r>
          </a:p>
          <a:p>
            <a:r>
              <a:rPr lang="en-US" dirty="0"/>
              <a:t>	Can “pad” with </a:t>
            </a:r>
            <a:r>
              <a:rPr lang="en-US" dirty="0" err="1"/>
              <a:t>NaN</a:t>
            </a:r>
            <a:r>
              <a:rPr lang="en-US" dirty="0"/>
              <a:t> (depends on software!)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B7A596E-B5A7-D74B-8D9C-2ED9B9D7E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Merge or Join</a:t>
            </a:r>
          </a:p>
        </p:txBody>
      </p:sp>
    </p:spTree>
    <p:extLst>
      <p:ext uri="{BB962C8B-B14F-4D97-AF65-F5344CB8AC3E}">
        <p14:creationId xmlns:p14="http://schemas.microsoft.com/office/powerpoint/2010/main" val="148011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501083"/>
            <a:ext cx="9773588" cy="1901685"/>
          </a:xfrm>
        </p:spPr>
        <p:txBody>
          <a:bodyPr>
            <a:normAutofit/>
          </a:bodyPr>
          <a:lstStyle/>
          <a:p>
            <a:r>
              <a:rPr lang="en-US" dirty="0"/>
              <a:t>Combine rows/tuples across two tables if they have the same key.</a:t>
            </a:r>
          </a:p>
          <a:p>
            <a:r>
              <a:rPr lang="en-US" dirty="0"/>
              <a:t>Outer joins can be used to ”pad” IDs that don’t appear in both tables</a:t>
            </a:r>
          </a:p>
          <a:p>
            <a:pPr lvl="1"/>
            <a:r>
              <a:rPr lang="en-US" dirty="0"/>
              <a:t>Three variants: LEFT, RIGHT, FULL</a:t>
            </a:r>
          </a:p>
          <a:p>
            <a:pPr lvl="1"/>
            <a:r>
              <a:rPr lang="en-US" dirty="0"/>
              <a:t>SQL Terminology -- Pandas has these operations as well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829665" y="4069450"/>
          <a:ext cx="1922004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44" name="Straight Arrow Connector 43"/>
          <p:cNvCxnSpPr/>
          <p:nvPr/>
        </p:nvCxnSpPr>
        <p:spPr>
          <a:xfrm>
            <a:off x="17174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4647681" y="4069450"/>
          <a:ext cx="1337389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56569"/>
              </p:ext>
            </p:extLst>
          </p:nvPr>
        </p:nvGraphicFramePr>
        <p:xfrm>
          <a:off x="7469232" y="3932368"/>
          <a:ext cx="3533065" cy="227743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01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72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90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35" name="Straight Arrow Connector 34"/>
          <p:cNvCxnSpPr/>
          <p:nvPr/>
        </p:nvCxnSpPr>
        <p:spPr>
          <a:xfrm>
            <a:off x="6119981" y="5183432"/>
            <a:ext cx="12143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924228" y="4778698"/>
            <a:ext cx="66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⟗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33F3918-4939-FA4A-9B40-DC02255E4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Merge or Join</a:t>
            </a:r>
          </a:p>
        </p:txBody>
      </p:sp>
    </p:spTree>
    <p:extLst>
      <p:ext uri="{BB962C8B-B14F-4D97-AF65-F5344CB8AC3E}">
        <p14:creationId xmlns:p14="http://schemas.microsoft.com/office/powerpoint/2010/main" val="2397691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0" y="1987820"/>
            <a:ext cx="5588000" cy="4064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43135" y="6534436"/>
            <a:ext cx="7338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Image credit: 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www.dofactory.com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sql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/join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F984E7-32B4-ED4E-8B53-4CB6FB578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Joins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5B8379-89BE-0D41-84F9-607E8ED5CF5A}"/>
              </a:ext>
            </a:extLst>
          </p:cNvPr>
          <p:cNvSpPr txBox="1"/>
          <p:nvPr/>
        </p:nvSpPr>
        <p:spPr>
          <a:xfrm>
            <a:off x="9033387" y="1504336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Pandas this is called a FULL OUTTER JOIN!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3D1E6B04-1579-C04E-A84F-55A1069D5A00}"/>
              </a:ext>
            </a:extLst>
          </p:cNvPr>
          <p:cNvSpPr/>
          <p:nvPr/>
        </p:nvSpPr>
        <p:spPr>
          <a:xfrm rot="3224707">
            <a:off x="9416819" y="2020575"/>
            <a:ext cx="490794" cy="12254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ED1F85-9C18-6647-9999-06102FEDA33D}"/>
              </a:ext>
            </a:extLst>
          </p:cNvPr>
          <p:cNvSpPr txBox="1"/>
          <p:nvPr/>
        </p:nvSpPr>
        <p:spPr>
          <a:xfrm>
            <a:off x="5044028" y="1858279"/>
            <a:ext cx="66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641BDC-CD8D-CB44-B5E9-E4DE43FED66F}"/>
              </a:ext>
            </a:extLst>
          </p:cNvPr>
          <p:cNvSpPr txBox="1"/>
          <p:nvPr/>
        </p:nvSpPr>
        <p:spPr>
          <a:xfrm>
            <a:off x="8112770" y="1858279"/>
            <a:ext cx="66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⟗</a:t>
            </a:r>
          </a:p>
        </p:txBody>
      </p:sp>
    </p:spTree>
    <p:extLst>
      <p:ext uri="{BB962C8B-B14F-4D97-AF65-F5344CB8AC3E}">
        <p14:creationId xmlns:p14="http://schemas.microsoft.com/office/powerpoint/2010/main" val="136807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E81D2-CFA3-6943-AA76-3C0ED66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76354-240F-8B41-BFDE-F88FA12EE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03788"/>
            <a:ext cx="4761053" cy="4322377"/>
          </a:xfrm>
        </p:spPr>
        <p:txBody>
          <a:bodyPr/>
          <a:lstStyle/>
          <a:p>
            <a:r>
              <a:rPr lang="en-US" dirty="0"/>
              <a:t>Survey Results!</a:t>
            </a:r>
          </a:p>
          <a:p>
            <a:endParaRPr lang="en-US" dirty="0"/>
          </a:p>
          <a:p>
            <a:r>
              <a:rPr lang="en-US" dirty="0"/>
              <a:t>Lab 4 + Lab 5</a:t>
            </a:r>
          </a:p>
          <a:p>
            <a:endParaRPr lang="en-US" dirty="0"/>
          </a:p>
          <a:p>
            <a:r>
              <a:rPr lang="en-US" dirty="0"/>
              <a:t>Weekly Questions 4</a:t>
            </a:r>
          </a:p>
          <a:p>
            <a:endParaRPr lang="en-US" dirty="0"/>
          </a:p>
          <a:p>
            <a:r>
              <a:rPr lang="en-US" dirty="0"/>
              <a:t>On to DATA!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D88BF-836B-FD45-97DB-F7572A35B0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06E236-CC00-F541-AD47-37D436725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594" y="1022350"/>
            <a:ext cx="6977402" cy="392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97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D15D4-C376-6E4F-A28C-BDFD80131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C8DB8-0A47-7F4D-A7EF-78500A2E0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Tables: A simple, common abstraction</a:t>
            </a:r>
          </a:p>
          <a:p>
            <a:pPr lvl="1"/>
            <a:r>
              <a:rPr lang="en-US" dirty="0"/>
              <a:t>Subsumes a set of “strings” </a:t>
            </a:r>
            <a:r>
              <a:rPr lang="mr-IN" dirty="0"/>
              <a:t>–</a:t>
            </a:r>
            <a:r>
              <a:rPr lang="en-US" dirty="0"/>
              <a:t> a common input, or a list of lists, or a list of </a:t>
            </a:r>
            <a:r>
              <a:rPr lang="en-US" dirty="0" err="1"/>
              <a:t>dicts</a:t>
            </a:r>
            <a:r>
              <a:rPr lang="en-US" dirty="0"/>
              <a:t> with the same keys.</a:t>
            </a:r>
          </a:p>
          <a:p>
            <a:endParaRPr lang="en-US" dirty="0"/>
          </a:p>
          <a:p>
            <a:r>
              <a:rPr lang="en-US" dirty="0"/>
              <a:t>Operations on tables:</a:t>
            </a:r>
          </a:p>
          <a:p>
            <a:pPr lvl="1"/>
            <a:r>
              <a:rPr lang="en-US" dirty="0"/>
              <a:t>Select, Map, Aggregate, Reduce, Join/Merge, Union/</a:t>
            </a:r>
            <a:r>
              <a:rPr lang="en-US" dirty="0" err="1"/>
              <a:t>Concat</a:t>
            </a:r>
            <a:r>
              <a:rPr lang="en-US" dirty="0"/>
              <a:t>, Group By</a:t>
            </a:r>
          </a:p>
          <a:p>
            <a:pPr lvl="1"/>
            <a:endParaRPr lang="en-US" b="1" i="1" u="sng" dirty="0">
              <a:solidFill>
                <a:srgbClr val="215C4E"/>
              </a:solidFill>
            </a:endParaRPr>
          </a:p>
          <a:p>
            <a:r>
              <a:rPr lang="en-US" b="1" i="1" u="sng" dirty="0">
                <a:solidFill>
                  <a:srgbClr val="215C4E"/>
                </a:solidFill>
              </a:rPr>
              <a:t>These may have different names!</a:t>
            </a:r>
            <a:r>
              <a:rPr lang="en-US" dirty="0">
                <a:solidFill>
                  <a:srgbClr val="215C4E"/>
                </a:solidFill>
              </a:rPr>
              <a:t> </a:t>
            </a:r>
            <a:r>
              <a:rPr lang="en-US" dirty="0"/>
              <a:t>In Pandas it’s a </a:t>
            </a:r>
            <a:r>
              <a:rPr lang="en-US" i="1" dirty="0"/>
              <a:t>merge </a:t>
            </a:r>
            <a:r>
              <a:rPr lang="en-US" dirty="0"/>
              <a:t>while in SQL it’s a </a:t>
            </a:r>
            <a:r>
              <a:rPr lang="en-US" i="1" dirty="0"/>
              <a:t>join.</a:t>
            </a:r>
          </a:p>
          <a:p>
            <a:endParaRPr lang="en-US" b="1" i="1" u="sng" dirty="0">
              <a:solidFill>
                <a:srgbClr val="215C4E"/>
              </a:solidFill>
            </a:endParaRPr>
          </a:p>
          <a:p>
            <a:r>
              <a:rPr lang="en-US" dirty="0"/>
              <a:t>There can be subtle variations in implementation on different data systems.  Remember I’m giving you the high level but you need to </a:t>
            </a:r>
            <a:r>
              <a:rPr lang="en-US" i="1" dirty="0"/>
              <a:t>read the docs</a:t>
            </a:r>
            <a:r>
              <a:rPr lang="en-US" dirty="0"/>
              <a:t> </a:t>
            </a:r>
            <a:r>
              <a:rPr lang="en-US" i="1" dirty="0"/>
              <a:t>for your software </a:t>
            </a:r>
            <a:r>
              <a:rPr lang="en-US" dirty="0"/>
              <a:t>when you use this stuff!</a:t>
            </a:r>
            <a:endParaRPr lang="en-US" b="1" i="1" u="sng" dirty="0">
              <a:solidFill>
                <a:srgbClr val="215C4E"/>
              </a:solidFill>
            </a:endParaRP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7BD9D-4BB9-BC44-9695-AE66E8B8C6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0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PQuestion"/>
          <p:cNvSpPr>
            <a:spLocks noGrp="1"/>
          </p:cNvSpPr>
          <p:nvPr>
            <p:ph type="title"/>
          </p:nvPr>
        </p:nvSpPr>
        <p:spPr>
          <a:xfrm>
            <a:off x="589709" y="5416087"/>
            <a:ext cx="6403257" cy="753256"/>
          </a:xfrm>
        </p:spPr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  <a:ea typeface="MS PGothic" charset="-128"/>
              </a:rPr>
              <a:t>How many tuples in the answer?</a:t>
            </a:r>
          </a:p>
        </p:txBody>
      </p:sp>
      <p:pic>
        <p:nvPicPr>
          <p:cNvPr id="3" name="TPChart" hidden="1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5095" y="4302177"/>
            <a:ext cx="3129405" cy="2441523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953083"/>
              </p:ext>
            </p:extLst>
          </p:nvPr>
        </p:nvGraphicFramePr>
        <p:xfrm>
          <a:off x="1320051" y="1530929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302501" y="2661412"/>
            <a:ext cx="179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Group By ‘A’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302501" y="3239003"/>
            <a:ext cx="19842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EFDD3EA-BD47-F343-BB7D-10E4B5BF87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567063"/>
              </p:ext>
            </p:extLst>
          </p:nvPr>
        </p:nvGraphicFramePr>
        <p:xfrm>
          <a:off x="6829462" y="1445375"/>
          <a:ext cx="1936995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27F66EA-E0A5-6D4E-BF4E-8B815FFA15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351815"/>
              </p:ext>
            </p:extLst>
          </p:nvPr>
        </p:nvGraphicFramePr>
        <p:xfrm>
          <a:off x="6861960" y="4572112"/>
          <a:ext cx="1936995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44EFA55-B0E3-7041-902D-BECFEDD839C4}"/>
              </a:ext>
            </a:extLst>
          </p:cNvPr>
          <p:cNvSpPr txBox="1"/>
          <p:nvPr/>
        </p:nvSpPr>
        <p:spPr>
          <a:xfrm>
            <a:off x="7288293" y="895418"/>
            <a:ext cx="90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foo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EEF365-9C51-FB4A-88D9-E9A52500CD45}"/>
              </a:ext>
            </a:extLst>
          </p:cNvPr>
          <p:cNvSpPr txBox="1"/>
          <p:nvPr/>
        </p:nvSpPr>
        <p:spPr>
          <a:xfrm>
            <a:off x="7281991" y="4022155"/>
            <a:ext cx="922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bar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9153211-9F61-0F4E-BE35-CFD636AC7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722159"/>
              </p:ext>
            </p:extLst>
          </p:nvPr>
        </p:nvGraphicFramePr>
        <p:xfrm>
          <a:off x="9592119" y="2851357"/>
          <a:ext cx="1936995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16D4174-A64A-6140-8E8D-84207C34F857}"/>
              </a:ext>
            </a:extLst>
          </p:cNvPr>
          <p:cNvSpPr txBox="1"/>
          <p:nvPr/>
        </p:nvSpPr>
        <p:spPr>
          <a:xfrm>
            <a:off x="10012150" y="2301400"/>
            <a:ext cx="941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</a:t>
            </a:r>
            <a:r>
              <a:rPr lang="en-US" dirty="0" err="1"/>
              <a:t>baz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BE0A2B-BFF9-F342-8506-E1A3D541E54E}"/>
              </a:ext>
            </a:extLst>
          </p:cNvPr>
          <p:cNvSpPr txBox="1"/>
          <p:nvPr/>
        </p:nvSpPr>
        <p:spPr>
          <a:xfrm>
            <a:off x="9089781" y="5523012"/>
            <a:ext cx="27858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A </a:t>
            </a:r>
            <a:r>
              <a:rPr lang="en-US" dirty="0" err="1"/>
              <a:t>GroupBy</a:t>
            </a:r>
            <a:r>
              <a:rPr lang="en-US" dirty="0"/>
              <a:t> should </a:t>
            </a:r>
          </a:p>
          <a:p>
            <a:r>
              <a:rPr lang="en-US" dirty="0"/>
              <a:t>partition the whole table!</a:t>
            </a:r>
          </a:p>
          <a:p>
            <a:endParaRPr lang="en-US" dirty="0"/>
          </a:p>
          <a:p>
            <a:r>
              <a:rPr lang="en-US" dirty="0"/>
              <a:t>When does it not?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840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PChart" hidden="1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4839" y="4542020"/>
            <a:ext cx="2739661" cy="2201680"/>
          </a:xfrm>
          <a:prstGeom prst="rect">
            <a:avLst/>
          </a:prstGeom>
        </p:spPr>
      </p:pic>
      <p:sp>
        <p:nvSpPr>
          <p:cNvPr id="7" name="TPQuestion"/>
          <p:cNvSpPr>
            <a:spLocks noGrp="1"/>
          </p:cNvSpPr>
          <p:nvPr>
            <p:ph type="title"/>
          </p:nvPr>
        </p:nvSpPr>
        <p:spPr>
          <a:xfrm>
            <a:off x="196985" y="5908563"/>
            <a:ext cx="6224953" cy="753256"/>
          </a:xfrm>
        </p:spPr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  <a:ea typeface="MS PGothic" charset="-128"/>
              </a:rPr>
              <a:t>How many groups in the answer?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842702"/>
              </p:ext>
            </p:extLst>
          </p:nvPr>
        </p:nvGraphicFramePr>
        <p:xfrm>
          <a:off x="606046" y="1589546"/>
          <a:ext cx="2984809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77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5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729173" y="2731753"/>
            <a:ext cx="201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‘A’, ‘B’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>
            <a:off x="3729173" y="3309343"/>
            <a:ext cx="22294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32E4B54-A6BB-A94C-BBD3-24EAF64B14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211507"/>
              </p:ext>
            </p:extLst>
          </p:nvPr>
        </p:nvGraphicFramePr>
        <p:xfrm>
          <a:off x="7492599" y="1319341"/>
          <a:ext cx="1337389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DF8F8A9-5607-6448-8847-E9C904213DA6}"/>
              </a:ext>
            </a:extLst>
          </p:cNvPr>
          <p:cNvSpPr txBox="1"/>
          <p:nvPr/>
        </p:nvSpPr>
        <p:spPr>
          <a:xfrm>
            <a:off x="7430374" y="950009"/>
            <a:ext cx="139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foo, B=3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5E420187-D5F3-EA47-A47F-800E4A7BA8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3139"/>
              </p:ext>
            </p:extLst>
          </p:nvPr>
        </p:nvGraphicFramePr>
        <p:xfrm>
          <a:off x="9546250" y="1319341"/>
          <a:ext cx="1337389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6143886D-332B-F84F-8C46-517AFA9F3A9E}"/>
              </a:ext>
            </a:extLst>
          </p:cNvPr>
          <p:cNvSpPr txBox="1"/>
          <p:nvPr/>
        </p:nvSpPr>
        <p:spPr>
          <a:xfrm>
            <a:off x="9453000" y="950009"/>
            <a:ext cx="139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foo, B=4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DCFA2F2C-DB8C-F84A-A159-05E3B3D8EE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473927"/>
              </p:ext>
            </p:extLst>
          </p:nvPr>
        </p:nvGraphicFramePr>
        <p:xfrm>
          <a:off x="7492599" y="3391254"/>
          <a:ext cx="133738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C85BCFA3-843B-904F-8AF4-6A31B55E43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577429"/>
              </p:ext>
            </p:extLst>
          </p:nvPr>
        </p:nvGraphicFramePr>
        <p:xfrm>
          <a:off x="9546250" y="3391254"/>
          <a:ext cx="133738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D4FB4D94-1CFC-054B-A797-B58F231602BE}"/>
              </a:ext>
            </a:extLst>
          </p:cNvPr>
          <p:cNvSpPr txBox="1"/>
          <p:nvPr/>
        </p:nvSpPr>
        <p:spPr>
          <a:xfrm>
            <a:off x="7410632" y="3025963"/>
            <a:ext cx="1428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</a:t>
            </a:r>
            <a:r>
              <a:rPr lang="en-US" dirty="0" err="1"/>
              <a:t>baz</a:t>
            </a:r>
            <a:r>
              <a:rPr lang="en-US" dirty="0"/>
              <a:t>, B=2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C7349-5D82-854B-870F-6448BA4AF950}"/>
              </a:ext>
            </a:extLst>
          </p:cNvPr>
          <p:cNvSpPr txBox="1"/>
          <p:nvPr/>
        </p:nvSpPr>
        <p:spPr>
          <a:xfrm>
            <a:off x="9433258" y="3025963"/>
            <a:ext cx="1428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</a:t>
            </a:r>
            <a:r>
              <a:rPr lang="en-US" dirty="0" err="1"/>
              <a:t>baz</a:t>
            </a:r>
            <a:r>
              <a:rPr lang="en-US" dirty="0"/>
              <a:t>, B=3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5C18E323-F7AA-A34E-89AA-32B27862F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551456"/>
              </p:ext>
            </p:extLst>
          </p:nvPr>
        </p:nvGraphicFramePr>
        <p:xfrm>
          <a:off x="7512341" y="5252153"/>
          <a:ext cx="133738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9F459D64-111E-8A43-9B4E-E3FEEA988A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085858"/>
              </p:ext>
            </p:extLst>
          </p:nvPr>
        </p:nvGraphicFramePr>
        <p:xfrm>
          <a:off x="9565992" y="5252153"/>
          <a:ext cx="133738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77ABCD4C-CCAB-3F4D-BE8C-41A1C148217B}"/>
              </a:ext>
            </a:extLst>
          </p:cNvPr>
          <p:cNvSpPr txBox="1"/>
          <p:nvPr/>
        </p:nvSpPr>
        <p:spPr>
          <a:xfrm>
            <a:off x="7430374" y="4886862"/>
            <a:ext cx="139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bar, B=1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9724E9-80CE-1846-B38A-A1F61EE892D7}"/>
              </a:ext>
            </a:extLst>
          </p:cNvPr>
          <p:cNvSpPr txBox="1"/>
          <p:nvPr/>
        </p:nvSpPr>
        <p:spPr>
          <a:xfrm>
            <a:off x="9453000" y="4886862"/>
            <a:ext cx="139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bar, B=2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394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4" grpId="0"/>
      <p:bldP spid="25" grpId="0"/>
      <p:bldP spid="28" grpId="0"/>
      <p:bldP spid="2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PChart" hidden="1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500" y="1600200"/>
            <a:ext cx="4572000" cy="5143500"/>
          </a:xfrm>
          <a:prstGeom prst="rect">
            <a:avLst/>
          </a:prstGeom>
        </p:spPr>
      </p:pic>
      <p:sp>
        <p:nvSpPr>
          <p:cNvPr id="7" name="TPQuestion"/>
          <p:cNvSpPr>
            <a:spLocks noGrp="1"/>
          </p:cNvSpPr>
          <p:nvPr>
            <p:ph type="title"/>
          </p:nvPr>
        </p:nvSpPr>
        <p:spPr>
          <a:xfrm>
            <a:off x="245035" y="5356044"/>
            <a:ext cx="6224953" cy="753256"/>
          </a:xfrm>
        </p:spPr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  <a:ea typeface="MS PGothic" charset="-128"/>
              </a:rPr>
              <a:t>How many tuples in the answer?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231032"/>
              </p:ext>
            </p:extLst>
          </p:nvPr>
        </p:nvGraphicFramePr>
        <p:xfrm>
          <a:off x="626471" y="2727536"/>
          <a:ext cx="1922004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515526"/>
              </p:ext>
            </p:extLst>
          </p:nvPr>
        </p:nvGraphicFramePr>
        <p:xfrm>
          <a:off x="3444487" y="2727536"/>
          <a:ext cx="1337389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721034" y="3436784"/>
            <a:ext cx="66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50DF1B-A4A8-CE41-A3B8-8195D0FC11EF}"/>
              </a:ext>
            </a:extLst>
          </p:cNvPr>
          <p:cNvCxnSpPr>
            <a:cxnSpLocks/>
          </p:cNvCxnSpPr>
          <p:nvPr/>
        </p:nvCxnSpPr>
        <p:spPr>
          <a:xfrm>
            <a:off x="4981298" y="3731374"/>
            <a:ext cx="22294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FBE1114-F9BB-F444-B126-83B682422E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597393"/>
              </p:ext>
            </p:extLst>
          </p:nvPr>
        </p:nvGraphicFramePr>
        <p:xfrm>
          <a:off x="7941671" y="3162016"/>
          <a:ext cx="3312484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91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6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666">
                  <a:extLst>
                    <a:ext uri="{9D8B030D-6E8A-4147-A177-3AD203B41FA5}">
                      <a16:colId xmlns:a16="http://schemas.microsoft.com/office/drawing/2014/main" val="166498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03649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PChart" hidden="1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500" y="1600200"/>
            <a:ext cx="4572000" cy="5143500"/>
          </a:xfrm>
          <a:prstGeom prst="rect">
            <a:avLst/>
          </a:prstGeom>
        </p:spPr>
      </p:pic>
      <p:sp>
        <p:nvSpPr>
          <p:cNvPr id="7" name="TPQuestion"/>
          <p:cNvSpPr>
            <a:spLocks noGrp="1"/>
          </p:cNvSpPr>
          <p:nvPr>
            <p:ph type="title"/>
          </p:nvPr>
        </p:nvSpPr>
        <p:spPr>
          <a:xfrm>
            <a:off x="152401" y="5664646"/>
            <a:ext cx="6224953" cy="753256"/>
          </a:xfrm>
        </p:spPr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  <a:ea typeface="MS PGothic" charset="-128"/>
              </a:rPr>
              <a:t>How many tuples in the answer?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286407"/>
              </p:ext>
            </p:extLst>
          </p:nvPr>
        </p:nvGraphicFramePr>
        <p:xfrm>
          <a:off x="696810" y="2397282"/>
          <a:ext cx="1922004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540285"/>
              </p:ext>
            </p:extLst>
          </p:nvPr>
        </p:nvGraphicFramePr>
        <p:xfrm>
          <a:off x="3514826" y="2397282"/>
          <a:ext cx="1337389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686863" y="3053825"/>
            <a:ext cx="66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⟗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462000" y="29768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1B2646-142E-8B4A-A3E6-21C7152A1F2B}"/>
              </a:ext>
            </a:extLst>
          </p:cNvPr>
          <p:cNvCxnSpPr>
            <a:cxnSpLocks/>
          </p:cNvCxnSpPr>
          <p:nvPr/>
        </p:nvCxnSpPr>
        <p:spPr>
          <a:xfrm>
            <a:off x="4981298" y="3429000"/>
            <a:ext cx="22294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CC95BED-0B74-0148-861E-D338302050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821076"/>
              </p:ext>
            </p:extLst>
          </p:nvPr>
        </p:nvGraphicFramePr>
        <p:xfrm>
          <a:off x="7848895" y="2592188"/>
          <a:ext cx="3312484" cy="265700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91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6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666">
                  <a:extLst>
                    <a:ext uri="{9D8B030D-6E8A-4147-A177-3AD203B41FA5}">
                      <a16:colId xmlns:a16="http://schemas.microsoft.com/office/drawing/2014/main" val="166498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648498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27242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465229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961656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29295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Pandas: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52600"/>
            <a:ext cx="7817371" cy="5105400"/>
          </a:xfrm>
        </p:spPr>
        <p:txBody>
          <a:bodyPr vert="horz" wrap="square" lIns="0" tIns="0" rIns="0" bIns="731520" numCol="1" anchor="t" anchorCtr="0" compatLnSpc="1">
            <a:prstTxWarp prst="textNoShape">
              <a:avLst/>
            </a:prstTxWarp>
            <a:norm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charset="2"/>
              <a:buChar char="§"/>
              <a:defRPr/>
            </a:pPr>
            <a:r>
              <a:rPr lang="en-US" dirty="0"/>
              <a:t>Written by: Wes McKinney</a:t>
            </a:r>
          </a:p>
          <a:p>
            <a:pPr marL="914400" lvl="1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Started in 2008 to get a high-performance, flexible tool to perform quantitative analysis on financial data</a:t>
            </a:r>
          </a:p>
          <a:p>
            <a:pPr marL="914400" lvl="1" indent="-457200">
              <a:spcBef>
                <a:spcPts val="0"/>
              </a:spcBef>
              <a:buFont typeface="Wingdings" charset="2"/>
              <a:buChar char="§"/>
            </a:pPr>
            <a:endParaRPr lang="en-US" dirty="0"/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Highly optimized for performance, with critical code paths written in </a:t>
            </a:r>
            <a:r>
              <a:rPr lang="en-US" dirty="0" err="1"/>
              <a:t>Cython</a:t>
            </a:r>
            <a:r>
              <a:rPr lang="en-US" dirty="0"/>
              <a:t> or C</a:t>
            </a:r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endParaRPr lang="en-US" dirty="0"/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Key constructs: </a:t>
            </a:r>
          </a:p>
          <a:p>
            <a:pPr marL="914400" lvl="1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Series (like a </a:t>
            </a:r>
            <a:r>
              <a:rPr lang="en-US" dirty="0" err="1"/>
              <a:t>NumPy</a:t>
            </a:r>
            <a:r>
              <a:rPr lang="en-US" dirty="0"/>
              <a:t> Array)</a:t>
            </a:r>
          </a:p>
          <a:p>
            <a:pPr marL="914400" lvl="1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 err="1"/>
              <a:t>DataFrame</a:t>
            </a:r>
            <a:r>
              <a:rPr lang="en-US" dirty="0"/>
              <a:t> (like a Table or Relation, or R </a:t>
            </a:r>
            <a:r>
              <a:rPr lang="en-US" dirty="0" err="1"/>
              <a:t>data.frame</a:t>
            </a:r>
            <a:r>
              <a:rPr lang="en-US" dirty="0"/>
              <a:t>)</a:t>
            </a:r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endParaRPr lang="en-US" dirty="0"/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Foundation for Data Wrangling and Analysis in Python</a:t>
            </a:r>
          </a:p>
        </p:txBody>
      </p:sp>
    </p:spTree>
    <p:extLst>
      <p:ext uri="{BB962C8B-B14F-4D97-AF65-F5344CB8AC3E}">
        <p14:creationId xmlns:p14="http://schemas.microsoft.com/office/powerpoint/2010/main" val="238402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Pandas: series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6434" y="2413416"/>
            <a:ext cx="4790241" cy="4444584"/>
          </a:xfrm>
        </p:spPr>
        <p:txBody>
          <a:bodyPr vert="horz" wrap="square" lIns="0" tIns="0" rIns="0" bIns="731520" numCol="1" anchor="t" anchorCtr="0" compatLnSpc="1">
            <a:prstTxWarp prst="textNoShape">
              <a:avLst/>
            </a:prstTxWarp>
            <a:normAutofit/>
          </a:bodyPr>
          <a:lstStyle/>
          <a:p>
            <a:pPr marL="457200" indent="-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§"/>
              <a:defRPr/>
            </a:pPr>
            <a:r>
              <a:rPr lang="en-US" dirty="0"/>
              <a:t>Subclass of </a:t>
            </a:r>
            <a:r>
              <a:rPr lang="en-US" dirty="0" err="1"/>
              <a:t>numpy.ndarray</a:t>
            </a:r>
            <a:endParaRPr lang="en-US" dirty="0"/>
          </a:p>
          <a:p>
            <a:pPr marL="457200" indent="-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§"/>
              <a:defRPr/>
            </a:pPr>
            <a:r>
              <a:rPr lang="en-US" dirty="0"/>
              <a:t>Data: any type</a:t>
            </a:r>
          </a:p>
          <a:p>
            <a:pPr marL="457200" indent="-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§"/>
              <a:defRPr/>
            </a:pPr>
            <a:r>
              <a:rPr lang="en-US" dirty="0"/>
              <a:t>Index labels need not be ordered</a:t>
            </a:r>
          </a:p>
          <a:p>
            <a:pPr marL="457200" indent="-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§"/>
              <a:defRPr/>
            </a:pPr>
            <a:r>
              <a:rPr lang="en-US" dirty="0"/>
              <a:t>Duplicates possible but result in reduced functionality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513" y="1795404"/>
            <a:ext cx="2715510" cy="427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7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Pandas: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6435" y="1876642"/>
            <a:ext cx="4790241" cy="4981358"/>
          </a:xfrm>
        </p:spPr>
        <p:txBody>
          <a:bodyPr vert="horz" wrap="square" lIns="0" tIns="0" rIns="0" bIns="731520" numCol="1" anchor="t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charset="2"/>
              <a:buChar char="§"/>
              <a:defRPr/>
            </a:pPr>
            <a:r>
              <a:rPr lang="en-US" dirty="0"/>
              <a:t>Each column can have a different type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charset="2"/>
              <a:buChar char="§"/>
              <a:defRPr/>
            </a:pPr>
            <a:r>
              <a:rPr lang="en-US" dirty="0"/>
              <a:t>Row and Column index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charset="2"/>
              <a:buChar char="§"/>
              <a:defRPr/>
            </a:pPr>
            <a:r>
              <a:rPr lang="en-US" dirty="0"/>
              <a:t>Mutable size: insert and delete columns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charset="2"/>
              <a:buChar char="§"/>
              <a:defRPr/>
            </a:pPr>
            <a:endParaRPr lang="en-US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charset="2"/>
              <a:buChar char="§"/>
              <a:defRPr/>
            </a:pPr>
            <a:endParaRPr lang="en-US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charset="2"/>
              <a:buChar char="§"/>
              <a:defRPr/>
            </a:pPr>
            <a:r>
              <a:rPr lang="en-US" dirty="0">
                <a:solidFill>
                  <a:schemeClr val="tx2"/>
                </a:solidFill>
              </a:rPr>
              <a:t>Note the use of word “index” for what we called “key”</a:t>
            </a:r>
          </a:p>
          <a:p>
            <a:pPr marL="914400" lvl="1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Relational databases use “index” to mean something else</a:t>
            </a:r>
          </a:p>
          <a:p>
            <a:pPr marL="1600200" lvl="2" indent="-457200">
              <a:spcBef>
                <a:spcPts val="0"/>
              </a:spcBef>
              <a:buFont typeface="Wingdings" charset="2"/>
              <a:buChar char="§"/>
            </a:pPr>
            <a:endParaRPr lang="en-US" dirty="0">
              <a:solidFill>
                <a:schemeClr val="tx2"/>
              </a:solidFill>
            </a:endParaRPr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Non-unique index values allowed</a:t>
            </a:r>
          </a:p>
          <a:p>
            <a:pPr marL="914400" lvl="1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May raise an exception for some operations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043" y="1524318"/>
            <a:ext cx="3817391" cy="400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90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718"/>
            <a:ext cx="7142813" cy="1371600"/>
          </a:xfrm>
        </p:spPr>
        <p:txBody>
          <a:bodyPr>
            <a:normAutofit/>
          </a:bodyPr>
          <a:lstStyle/>
          <a:p>
            <a:r>
              <a:rPr lang="en-US" dirty="0"/>
              <a:t>Hierarchical Indexes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more intuitive organization of the data</a:t>
            </a:r>
          </a:p>
          <a:p>
            <a:r>
              <a:rPr lang="en-US" dirty="0"/>
              <a:t>Makes it easier to understand and analyze higher-dimensional data</a:t>
            </a:r>
          </a:p>
          <a:p>
            <a:r>
              <a:rPr lang="en-US" dirty="0"/>
              <a:t>	</a:t>
            </a:r>
            <a:r>
              <a:rPr lang="en-US" b="0" dirty="0"/>
              <a:t>e.g., instead of 3-D array, may only need a 2-D array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4023752"/>
            <a:ext cx="5250563" cy="213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537" y="4128683"/>
            <a:ext cx="30607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6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718"/>
            <a:ext cx="7620001" cy="1371600"/>
          </a:xfrm>
        </p:spPr>
        <p:txBody>
          <a:bodyPr>
            <a:normAutofit/>
          </a:bodyPr>
          <a:lstStyle/>
          <a:p>
            <a:r>
              <a:rPr lang="en-US" dirty="0"/>
              <a:t>Essential Functionality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Reindexing</a:t>
            </a:r>
            <a:r>
              <a:rPr lang="en-US" dirty="0"/>
              <a:t> to change the index associated with a </a:t>
            </a:r>
            <a:r>
              <a:rPr lang="en-US" dirty="0" err="1"/>
              <a:t>DataFrame</a:t>
            </a:r>
            <a:endParaRPr lang="en-US" dirty="0"/>
          </a:p>
          <a:p>
            <a:pPr lvl="1"/>
            <a:r>
              <a:rPr lang="en-US" b="0" dirty="0"/>
              <a:t>Common usage to interpolate, fill in missing values</a:t>
            </a:r>
          </a:p>
          <a:p>
            <a:endParaRPr lang="en-US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357" y="3127877"/>
            <a:ext cx="8704126" cy="277561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85831" y="6488668"/>
            <a:ext cx="4746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From: Python for Data Analysis; Wes McKinney</a:t>
            </a:r>
          </a:p>
        </p:txBody>
      </p:sp>
    </p:spTree>
    <p:extLst>
      <p:ext uri="{BB962C8B-B14F-4D97-AF65-F5344CB8AC3E}">
        <p14:creationId xmlns:p14="http://schemas.microsoft.com/office/powerpoint/2010/main" val="4281622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DE8D5-8A4E-224C-8404-DF3F51C5A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Take Home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A8CE7-3110-534C-8322-ABB852ACE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03788"/>
            <a:ext cx="6131169" cy="4322377"/>
          </a:xfrm>
        </p:spPr>
        <p:txBody>
          <a:bodyPr/>
          <a:lstStyle/>
          <a:p>
            <a:r>
              <a:rPr lang="en-US" dirty="0"/>
              <a:t>28+ of you like or really like notebooks!</a:t>
            </a:r>
          </a:p>
          <a:p>
            <a:pPr lvl="1"/>
            <a:r>
              <a:rPr lang="en-US" dirty="0"/>
              <a:t>2 of you really hate them!</a:t>
            </a:r>
          </a:p>
          <a:p>
            <a:endParaRPr lang="en-US" dirty="0"/>
          </a:p>
          <a:p>
            <a:r>
              <a:rPr lang="en-US" dirty="0"/>
              <a:t>Some of you say I’m talking too fast!</a:t>
            </a:r>
          </a:p>
          <a:p>
            <a:endParaRPr lang="en-US" dirty="0"/>
          </a:p>
          <a:p>
            <a:r>
              <a:rPr lang="en-US" dirty="0"/>
              <a:t>6-7 of you Hate Docker!</a:t>
            </a:r>
          </a:p>
          <a:p>
            <a:endParaRPr lang="en-US" dirty="0"/>
          </a:p>
          <a:p>
            <a:r>
              <a:rPr lang="en-US" dirty="0"/>
              <a:t>What we want:</a:t>
            </a:r>
          </a:p>
          <a:p>
            <a:pPr lvl="1"/>
            <a:r>
              <a:rPr lang="en-US" dirty="0"/>
              <a:t>More Depth (2)</a:t>
            </a:r>
          </a:p>
          <a:p>
            <a:pPr lvl="1"/>
            <a:r>
              <a:rPr lang="en-US" dirty="0"/>
              <a:t>PPT/Lectures (4)?</a:t>
            </a:r>
          </a:p>
          <a:p>
            <a:pPr lvl="2"/>
            <a:r>
              <a:rPr lang="en-US" dirty="0"/>
              <a:t>Too much, Not enough; </a:t>
            </a:r>
            <a:br>
              <a:rPr lang="en-US" dirty="0"/>
            </a:br>
            <a:r>
              <a:rPr lang="en-US" dirty="0"/>
              <a:t>interesting, boring</a:t>
            </a:r>
          </a:p>
          <a:p>
            <a:pPr lvl="1"/>
            <a:r>
              <a:rPr lang="en-US" dirty="0"/>
              <a:t>More Feedback!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F9099-F273-8342-B67B-BB41478B51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 descr="Forms response chart. Question title: The course is moving.... Number of responses: 38 responses.">
            <a:extLst>
              <a:ext uri="{FF2B5EF4-FFF2-40B4-BE49-F238E27FC236}">
                <a16:creationId xmlns:a16="http://schemas.microsoft.com/office/drawing/2014/main" id="{6897040B-560A-E846-A33A-6C7538BB3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569" y="896816"/>
            <a:ext cx="6096001" cy="281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orms response chart. Question title: I'd like to do [ANSWER] Lab Days. Number of responses: 38 responses.">
            <a:extLst>
              <a:ext uri="{FF2B5EF4-FFF2-40B4-BE49-F238E27FC236}">
                <a16:creationId xmlns:a16="http://schemas.microsoft.com/office/drawing/2014/main" id="{0BE2DECA-9987-F747-A51F-D08C85076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624024"/>
            <a:ext cx="6193742" cy="285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19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718"/>
            <a:ext cx="7620001" cy="1371600"/>
          </a:xfrm>
        </p:spPr>
        <p:txBody>
          <a:bodyPr>
            <a:normAutofit/>
          </a:bodyPr>
          <a:lstStyle/>
          <a:p>
            <a:r>
              <a:rPr lang="en-US" dirty="0"/>
              <a:t>Essential Functionality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“drop” to delete entire rows or columns</a:t>
            </a:r>
            <a:endParaRPr lang="en-US" b="0" dirty="0"/>
          </a:p>
          <a:p>
            <a:r>
              <a:rPr lang="en-US" dirty="0"/>
              <a:t>Indexing, Selection, Filtering: very similar to </a:t>
            </a:r>
            <a:r>
              <a:rPr lang="en-US" dirty="0" err="1"/>
              <a:t>NumPy</a:t>
            </a:r>
            <a:endParaRPr lang="en-US" dirty="0"/>
          </a:p>
          <a:p>
            <a:r>
              <a:rPr lang="en-US" dirty="0"/>
              <a:t>Arithmetic Operations</a:t>
            </a:r>
          </a:p>
          <a:p>
            <a:pPr lvl="1"/>
            <a:r>
              <a:rPr lang="en-US" b="0" dirty="0"/>
              <a:t>Result index union of the two input indexes</a:t>
            </a:r>
          </a:p>
          <a:p>
            <a:pPr lvl="1"/>
            <a:r>
              <a:rPr lang="en-US" b="0" dirty="0"/>
              <a:t>Options to do “fill” while doing these operations	</a:t>
            </a:r>
          </a:p>
          <a:p>
            <a:endParaRPr lang="en-US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197" y="4501385"/>
            <a:ext cx="4223510" cy="16131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308" y="5817442"/>
            <a:ext cx="4135520" cy="7919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537" y="4525060"/>
            <a:ext cx="3110666" cy="230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4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718"/>
            <a:ext cx="7620001" cy="1371600"/>
          </a:xfrm>
        </p:spPr>
        <p:txBody>
          <a:bodyPr>
            <a:normAutofit/>
          </a:bodyPr>
          <a:lstStyle/>
          <a:p>
            <a:r>
              <a:rPr lang="en-US" dirty="0"/>
              <a:t>Function application and Mapping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1671053"/>
            <a:ext cx="8480523" cy="23234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0288" y="4555166"/>
            <a:ext cx="6631607" cy="175216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40151" y="6550224"/>
            <a:ext cx="3736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/>
              <a:t>From: Python for Data Analysis; Wes McKinney</a:t>
            </a:r>
          </a:p>
        </p:txBody>
      </p:sp>
    </p:spTree>
    <p:extLst>
      <p:ext uri="{BB962C8B-B14F-4D97-AF65-F5344CB8AC3E}">
        <p14:creationId xmlns:p14="http://schemas.microsoft.com/office/powerpoint/2010/main" val="403591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718"/>
            <a:ext cx="7620001" cy="1371600"/>
          </a:xfrm>
        </p:spPr>
        <p:txBody>
          <a:bodyPr>
            <a:normAutofit/>
          </a:bodyPr>
          <a:lstStyle/>
          <a:p>
            <a:r>
              <a:rPr lang="en-US" dirty="0"/>
              <a:t>Sorting and Ranking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40151" y="6550224"/>
            <a:ext cx="3736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/>
              <a:t>From: Python for Data Analysis; Wes McKinney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199" y="1524318"/>
            <a:ext cx="7016755" cy="19247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168" y="4085907"/>
            <a:ext cx="7508814" cy="26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43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718"/>
            <a:ext cx="7620001" cy="1371600"/>
          </a:xfrm>
        </p:spPr>
        <p:txBody>
          <a:bodyPr>
            <a:normAutofit/>
          </a:bodyPr>
          <a:lstStyle/>
          <a:p>
            <a:r>
              <a:rPr lang="en-US" dirty="0"/>
              <a:t>Descriptive and Summary Statistics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40151" y="6550224"/>
            <a:ext cx="3736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/>
              <a:t>From: Python for Data Analysis; Wes McKinney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117" y="1307576"/>
            <a:ext cx="6973971" cy="558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2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718"/>
            <a:ext cx="6938211" cy="1371600"/>
          </a:xfrm>
        </p:spPr>
        <p:txBody>
          <a:bodyPr>
            <a:normAutofit/>
          </a:bodyPr>
          <a:lstStyle/>
          <a:p>
            <a:r>
              <a:rPr lang="en-US" dirty="0"/>
              <a:t>Creating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Directly from </a:t>
            </a:r>
            <a:r>
              <a:rPr lang="en-US" dirty="0" err="1"/>
              <a:t>Dict</a:t>
            </a:r>
            <a:r>
              <a:rPr lang="en-US" dirty="0"/>
              <a:t> or Series</a:t>
            </a:r>
          </a:p>
          <a:p>
            <a:r>
              <a:rPr lang="en-US" dirty="0"/>
              <a:t>From a Comma-Separated File </a:t>
            </a:r>
            <a:r>
              <a:rPr lang="mr-IN" dirty="0"/>
              <a:t>–</a:t>
            </a:r>
            <a:r>
              <a:rPr lang="en-US" dirty="0"/>
              <a:t> CSV file</a:t>
            </a:r>
          </a:p>
          <a:p>
            <a:pPr lvl="1"/>
            <a:r>
              <a:rPr lang="en-US" b="0" dirty="0" err="1"/>
              <a:t>pandas.read_csv</a:t>
            </a:r>
            <a:r>
              <a:rPr lang="en-US" b="0" dirty="0"/>
              <a:t>()</a:t>
            </a:r>
          </a:p>
          <a:p>
            <a:pPr lvl="1"/>
            <a:r>
              <a:rPr lang="en-US" b="0" dirty="0"/>
              <a:t>Can infer headers/column names if present, otherwise may want to </a:t>
            </a:r>
            <a:r>
              <a:rPr lang="en-US" b="0" dirty="0" err="1"/>
              <a:t>reindex</a:t>
            </a:r>
            <a:endParaRPr lang="en-US" b="0" dirty="0"/>
          </a:p>
          <a:p>
            <a:r>
              <a:rPr lang="en-US" dirty="0"/>
              <a:t>From an Excel File</a:t>
            </a:r>
          </a:p>
          <a:p>
            <a:pPr lvl="1"/>
            <a:r>
              <a:rPr lang="en-US" b="0" dirty="0" err="1"/>
              <a:t>pandas.read_excel</a:t>
            </a:r>
            <a:r>
              <a:rPr lang="en-US" b="0" dirty="0"/>
              <a:t>()</a:t>
            </a:r>
          </a:p>
          <a:p>
            <a:r>
              <a:rPr lang="en-US" dirty="0"/>
              <a:t>From a Database using SQL (see the reading for an example)</a:t>
            </a:r>
          </a:p>
          <a:p>
            <a:r>
              <a:rPr lang="en-US" dirty="0"/>
              <a:t>From Clipboard, URL, Google Analytics,</a:t>
            </a:r>
            <a:r>
              <a:rPr lang="en-US" b="0" dirty="0"/>
              <a:t> </a:t>
            </a:r>
            <a:r>
              <a:rPr lang="mr-IN" b="0" dirty="0"/>
              <a:t>…</a:t>
            </a:r>
            <a:endParaRPr lang="en-US" b="0" dirty="0"/>
          </a:p>
          <a:p>
            <a:r>
              <a:rPr lang="mr-IN" b="0" dirty="0"/>
              <a:t>…</a:t>
            </a:r>
            <a:endParaRPr lang="en-US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40151" y="6550224"/>
            <a:ext cx="3736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/>
              <a:t>From: Python for Data Analysis; Wes McKinney</a:t>
            </a:r>
          </a:p>
        </p:txBody>
      </p:sp>
    </p:spTree>
    <p:extLst>
      <p:ext uri="{BB962C8B-B14F-4D97-AF65-F5344CB8AC3E}">
        <p14:creationId xmlns:p14="http://schemas.microsoft.com/office/powerpoint/2010/main" val="162798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Unique values, Value counts</a:t>
            </a:r>
          </a:p>
          <a:p>
            <a:r>
              <a:rPr lang="en-US" dirty="0"/>
              <a:t>Correlation and Covariance</a:t>
            </a:r>
          </a:p>
          <a:p>
            <a:r>
              <a:rPr lang="en-US" dirty="0"/>
              <a:t>Functions for handling missing data </a:t>
            </a:r>
            <a:r>
              <a:rPr lang="mr-IN" dirty="0"/>
              <a:t>–</a:t>
            </a:r>
            <a:r>
              <a:rPr lang="en-US" dirty="0"/>
              <a:t> in a few classes</a:t>
            </a:r>
          </a:p>
          <a:p>
            <a:pPr lvl="1"/>
            <a:r>
              <a:rPr lang="en-US" b="0" dirty="0" err="1"/>
              <a:t>dropna</a:t>
            </a:r>
            <a:r>
              <a:rPr lang="en-US" b="0" dirty="0"/>
              <a:t>(), </a:t>
            </a:r>
            <a:r>
              <a:rPr lang="en-US" b="0" dirty="0" err="1"/>
              <a:t>fillna</a:t>
            </a:r>
            <a:r>
              <a:rPr lang="en-US" b="0" dirty="0"/>
              <a:t>()</a:t>
            </a:r>
          </a:p>
          <a:p>
            <a:r>
              <a:rPr lang="en-US" dirty="0"/>
              <a:t>Broadcasting</a:t>
            </a:r>
          </a:p>
          <a:p>
            <a:r>
              <a:rPr lang="en-US" dirty="0"/>
              <a:t>Pivoting</a:t>
            </a:r>
          </a:p>
          <a:p>
            <a:endParaRPr lang="en-US" dirty="0"/>
          </a:p>
          <a:p>
            <a:r>
              <a:rPr lang="en-US" dirty="0"/>
              <a:t>We will see some of these as we discuss data wrangling, cleaning, etc.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00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4796853"/>
            <a:ext cx="7620000" cy="13293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But also: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Names of files/</a:t>
            </a:r>
            <a:r>
              <a:rPr lang="en-US" dirty="0" err="1"/>
              <a:t>DataFrames</a:t>
            </a:r>
            <a:r>
              <a:rPr lang="en-US" dirty="0"/>
              <a:t> = description of </a:t>
            </a:r>
            <a:r>
              <a:rPr lang="en-US" dirty="0">
                <a:solidFill>
                  <a:schemeClr val="tx2"/>
                </a:solidFill>
              </a:rPr>
              <a:t>one </a:t>
            </a:r>
            <a:r>
              <a:rPr lang="en-US" dirty="0"/>
              <a:t>dataset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Enforce one data type per dataset (</a:t>
            </a:r>
            <a:r>
              <a:rPr lang="en-US" dirty="0" err="1"/>
              <a:t>ish</a:t>
            </a:r>
            <a:r>
              <a:rPr lang="en-US" dirty="0"/>
              <a:t>)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36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211578" y="2396311"/>
          <a:ext cx="3015522" cy="212569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5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2663252" y="2396311"/>
            <a:ext cx="2263514" cy="369332"/>
            <a:chOff x="239843" y="2581221"/>
            <a:chExt cx="2263514" cy="369332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1484026" y="2743200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239843" y="2581221"/>
              <a:ext cx="1139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Labels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198558" y="2970083"/>
            <a:ext cx="2728209" cy="1246682"/>
            <a:chOff x="-224852" y="3154993"/>
            <a:chExt cx="2728209" cy="1246682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1484026" y="3154993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-224852" y="3459400"/>
              <a:ext cx="16039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>
                  <a:solidFill>
                    <a:schemeClr val="accent3"/>
                  </a:solidFill>
                </a:rPr>
                <a:t>Observations</a:t>
              </a:r>
              <a:endParaRPr lang="en-US" dirty="0">
                <a:solidFill>
                  <a:schemeClr val="accent3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484026" y="3570554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1484026" y="3986115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1484026" y="4401675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586334" y="1524319"/>
            <a:ext cx="2133599" cy="784783"/>
            <a:chOff x="3162924" y="1709228"/>
            <a:chExt cx="2133599" cy="784783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3162924" y="2122165"/>
              <a:ext cx="2497" cy="371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5294026" y="2122165"/>
              <a:ext cx="2497" cy="371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4228475" y="2122165"/>
              <a:ext cx="2497" cy="371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653851" y="1709228"/>
              <a:ext cx="1139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Variables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499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52601"/>
            <a:ext cx="7620000" cy="2684489"/>
          </a:xfrm>
        </p:spPr>
        <p:txBody>
          <a:bodyPr/>
          <a:lstStyle/>
          <a:p>
            <a:r>
              <a:rPr lang="en-US" dirty="0"/>
              <a:t>Variable: measure or attribute: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age, weight, height, sex</a:t>
            </a:r>
          </a:p>
          <a:p>
            <a:r>
              <a:rPr lang="en-US" dirty="0"/>
              <a:t>Value: measurement of attribute</a:t>
            </a:r>
            <a:r>
              <a:rPr lang="en-US" dirty="0">
                <a:sym typeface="Wingdings"/>
              </a:rPr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12.2, 42.3kg, 145.1cm, M/F</a:t>
            </a:r>
          </a:p>
          <a:p>
            <a:r>
              <a:rPr lang="en-US" dirty="0">
                <a:sym typeface="Wingdings"/>
              </a:rPr>
              <a:t>Observation: all measurements for an object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A specific person is [12.2, 42.3, 145.1, F]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Tidying Data 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38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793167" y="1802250"/>
          <a:ext cx="6096000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Treatment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Treatment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John Smith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Jane Doe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>
                          <a:effectLst/>
                        </a:rPr>
                        <a:t>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Mary Johnson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162269" y="6534437"/>
            <a:ext cx="6019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 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jeannicholashould.com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/tidy-data-in-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python.html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96984" y="3378876"/>
            <a:ext cx="328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?????????????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789009" y="3937044"/>
          <a:ext cx="8535285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07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7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7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70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70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Treatment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Treatment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Treatment</a:t>
                      </a:r>
                      <a:r>
                        <a:rPr lang="en-US" baseline="0" dirty="0">
                          <a:effectLst/>
                        </a:rPr>
                        <a:t> C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Treatment</a:t>
                      </a:r>
                      <a:r>
                        <a:rPr lang="en-US" baseline="0" dirty="0">
                          <a:effectLst/>
                        </a:rPr>
                        <a:t> D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John Smith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dirty="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dirty="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Jane Doe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>
                          <a:effectLst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dirty="0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Mary Johnson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96984" y="5650093"/>
            <a:ext cx="328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?????????????</a:t>
            </a:r>
          </a:p>
        </p:txBody>
      </p:sp>
    </p:spTree>
    <p:extLst>
      <p:ext uri="{BB962C8B-B14F-4D97-AF65-F5344CB8AC3E}">
        <p14:creationId xmlns:p14="http://schemas.microsoft.com/office/powerpoint/2010/main" val="209795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Tidying Data 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39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048000" y="1629248"/>
          <a:ext cx="6096000" cy="48209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Treatment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John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John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John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John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Jane Doe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Jane Doe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Jane Doe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Jane Doe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Mary Johnson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Mary Johnson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Mary Johnson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Mary Johnson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7070362" y="838518"/>
            <a:ext cx="2218545" cy="2669180"/>
            <a:chOff x="5546361" y="838518"/>
            <a:chExt cx="2218545" cy="2669180"/>
          </a:xfrm>
        </p:grpSpPr>
        <p:sp>
          <p:nvSpPr>
            <p:cNvPr id="8" name="Oval 7"/>
            <p:cNvSpPr/>
            <p:nvPr/>
          </p:nvSpPr>
          <p:spPr>
            <a:xfrm>
              <a:off x="5546361" y="2773180"/>
              <a:ext cx="359764" cy="734518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>
              <a:stCxn id="8" idx="7"/>
            </p:cNvCxnSpPr>
            <p:nvPr/>
          </p:nvCxnSpPr>
          <p:spPr>
            <a:xfrm flipV="1">
              <a:off x="5853439" y="1019331"/>
              <a:ext cx="547361" cy="1861417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340840" y="838518"/>
              <a:ext cx="142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In a </a:t>
              </a:r>
              <a:r>
                <a:rPr lang="en-US">
                  <a:solidFill>
                    <a:schemeClr val="tx2"/>
                  </a:solidFill>
                </a:rPr>
                <a:t>few lectures …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8741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</a:t>
            </a:r>
            <a:r>
              <a:rPr lang="en-US" dirty="0" err="1"/>
              <a:t>LifeCycle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BDBB4FD-C6FC-41B5-959D-84FEF7067278}"/>
              </a:ext>
            </a:extLst>
          </p:cNvPr>
          <p:cNvGrpSpPr/>
          <p:nvPr/>
        </p:nvGrpSpPr>
        <p:grpSpPr>
          <a:xfrm>
            <a:off x="407723" y="2038582"/>
            <a:ext cx="11154503" cy="1984780"/>
            <a:chOff x="407723" y="2038582"/>
            <a:chExt cx="11154503" cy="1984780"/>
          </a:xfrm>
        </p:grpSpPr>
        <p:sp>
          <p:nvSpPr>
            <p:cNvPr id="5" name="Rounded Rectangle 4"/>
            <p:cNvSpPr/>
            <p:nvPr/>
          </p:nvSpPr>
          <p:spPr>
            <a:xfrm>
              <a:off x="407723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Data Collection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762009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cxnSpLocks/>
              <a:stCxn id="5" idx="3"/>
              <a:endCxn id="6" idx="1"/>
            </p:cNvCxnSpPr>
            <p:nvPr/>
          </p:nvCxnSpPr>
          <p:spPr>
            <a:xfrm>
              <a:off x="2145083" y="3027797"/>
              <a:ext cx="616926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urved Connector 12"/>
            <p:cNvCxnSpPr>
              <a:stCxn id="6" idx="2"/>
              <a:endCxn id="5" idx="2"/>
            </p:cNvCxnSpPr>
            <p:nvPr/>
          </p:nvCxnSpPr>
          <p:spPr>
            <a:xfrm rot="5400000">
              <a:off x="2453546" y="2839868"/>
              <a:ext cx="12700" cy="2354286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ounded Rectangle 6"/>
            <p:cNvSpPr/>
            <p:nvPr/>
          </p:nvSpPr>
          <p:spPr>
            <a:xfrm>
              <a:off x="5116294" y="2038582"/>
              <a:ext cx="1757471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Exploratory Analysis </a:t>
              </a:r>
            </a:p>
            <a:p>
              <a:pPr algn="ctr"/>
              <a:r>
                <a:rPr lang="en-US" b="1" dirty="0"/>
                <a:t>&amp; </a:t>
              </a:r>
            </a:p>
            <a:p>
              <a:pPr algn="ctr"/>
              <a:r>
                <a:rPr lang="en-US" b="1" dirty="0"/>
                <a:t>Data Visualization</a:t>
              </a:r>
            </a:p>
          </p:txBody>
        </p:sp>
        <p:cxnSp>
          <p:nvCxnSpPr>
            <p:cNvPr id="16" name="Straight Arrow Connector 15"/>
            <p:cNvCxnSpPr>
              <a:cxnSpLocks/>
              <a:stCxn id="6" idx="3"/>
              <a:endCxn id="7" idx="1"/>
            </p:cNvCxnSpPr>
            <p:nvPr/>
          </p:nvCxnSpPr>
          <p:spPr>
            <a:xfrm>
              <a:off x="4499369" y="3027797"/>
              <a:ext cx="61692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urved Connector 18"/>
            <p:cNvCxnSpPr>
              <a:cxnSpLocks/>
              <a:stCxn id="7" idx="2"/>
              <a:endCxn id="6" idx="2"/>
            </p:cNvCxnSpPr>
            <p:nvPr/>
          </p:nvCxnSpPr>
          <p:spPr>
            <a:xfrm rot="5400000">
              <a:off x="4812860" y="2834841"/>
              <a:ext cx="12700" cy="2364341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cxnSpLocks/>
              <a:stCxn id="7" idx="2"/>
              <a:endCxn id="5" idx="2"/>
            </p:cNvCxnSpPr>
            <p:nvPr/>
          </p:nvCxnSpPr>
          <p:spPr>
            <a:xfrm rot="5400000">
              <a:off x="3635717" y="1657698"/>
              <a:ext cx="12700" cy="4718627"/>
            </a:xfrm>
            <a:prstGeom prst="curvedConnector3">
              <a:avLst>
                <a:gd name="adj1" fmla="val 9537953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ounded Rectangle 7"/>
            <p:cNvSpPr/>
            <p:nvPr/>
          </p:nvSpPr>
          <p:spPr>
            <a:xfrm>
              <a:off x="7470581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Analysis, Hypothesis Testing, </a:t>
              </a:r>
            </a:p>
            <a:p>
              <a:pPr algn="ctr"/>
              <a:r>
                <a:rPr lang="en-US" b="1" dirty="0"/>
                <a:t>&amp; ML</a:t>
              </a:r>
            </a:p>
          </p:txBody>
        </p:sp>
        <p:cxnSp>
          <p:nvCxnSpPr>
            <p:cNvPr id="25" name="Straight Arrow Connector 24"/>
            <p:cNvCxnSpPr>
              <a:cxnSpLocks/>
              <a:stCxn id="7" idx="3"/>
              <a:endCxn id="8" idx="1"/>
            </p:cNvCxnSpPr>
            <p:nvPr/>
          </p:nvCxnSpPr>
          <p:spPr>
            <a:xfrm>
              <a:off x="6873765" y="3027797"/>
              <a:ext cx="596816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urved Connector 33"/>
            <p:cNvCxnSpPr>
              <a:cxnSpLocks/>
              <a:stCxn id="8" idx="2"/>
              <a:endCxn id="7" idx="2"/>
            </p:cNvCxnSpPr>
            <p:nvPr/>
          </p:nvCxnSpPr>
          <p:spPr>
            <a:xfrm rot="5400000">
              <a:off x="7167146" y="2844896"/>
              <a:ext cx="12700" cy="2344231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5984975" y="1662725"/>
              <a:ext cx="12700" cy="4708572"/>
            </a:xfrm>
            <a:prstGeom prst="curvedConnector3">
              <a:avLst>
                <a:gd name="adj1" fmla="val 6567567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4807832" y="485582"/>
              <a:ext cx="12700" cy="7062858"/>
            </a:xfrm>
            <a:prstGeom prst="curvedConnector3">
              <a:avLst>
                <a:gd name="adj1" fmla="val 15129724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Rounded Rectangle 8"/>
            <p:cNvSpPr/>
            <p:nvPr/>
          </p:nvSpPr>
          <p:spPr>
            <a:xfrm>
              <a:off x="9824866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Insight </a:t>
              </a:r>
            </a:p>
            <a:p>
              <a:pPr algn="ctr"/>
              <a:r>
                <a:rPr lang="en-US" b="1" dirty="0"/>
                <a:t>&amp; </a:t>
              </a:r>
            </a:p>
            <a:p>
              <a:pPr algn="ctr"/>
              <a:r>
                <a:rPr lang="en-US" b="1" dirty="0"/>
                <a:t>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9207941" y="3027797"/>
              <a:ext cx="61692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9516404" y="2839869"/>
              <a:ext cx="12700" cy="2354285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cxnSpLocks/>
              <a:stCxn id="9" idx="2"/>
              <a:endCxn id="7" idx="2"/>
            </p:cNvCxnSpPr>
            <p:nvPr/>
          </p:nvCxnSpPr>
          <p:spPr>
            <a:xfrm rot="5400000">
              <a:off x="8344288" y="1667753"/>
              <a:ext cx="12700" cy="4698516"/>
            </a:xfrm>
            <a:prstGeom prst="curvedConnector3">
              <a:avLst>
                <a:gd name="adj1" fmla="val 7427583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7162118" y="485583"/>
              <a:ext cx="12700" cy="7062857"/>
            </a:xfrm>
            <a:prstGeom prst="curvedConnector3">
              <a:avLst>
                <a:gd name="adj1" fmla="val 12697299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5984975" y="-691560"/>
              <a:ext cx="12700" cy="9417143"/>
            </a:xfrm>
            <a:prstGeom prst="curvedConnector3">
              <a:avLst>
                <a:gd name="adj1" fmla="val 20967567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EB9FB29-8B1F-5446-BDDA-7E0E3CF2014C}"/>
              </a:ext>
            </a:extLst>
          </p:cNvPr>
          <p:cNvSpPr/>
          <p:nvPr/>
        </p:nvSpPr>
        <p:spPr>
          <a:xfrm rot="18763181">
            <a:off x="1846421" y="3745840"/>
            <a:ext cx="1881166" cy="678446"/>
          </a:xfrm>
          <a:prstGeom prst="rightArrow">
            <a:avLst>
              <a:gd name="adj1" fmla="val 50000"/>
              <a:gd name="adj2" fmla="val 98486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000" b="1" dirty="0">
                <a:solidFill>
                  <a:srgbClr val="215C4E"/>
                </a:solidFill>
              </a:rPr>
              <a:t>Today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8C008A-7CB9-4C6D-A1E6-6D9F12F1B5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463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718"/>
            <a:ext cx="5791200" cy="731702"/>
          </a:xfrm>
        </p:spPr>
        <p:txBody>
          <a:bodyPr/>
          <a:lstStyle/>
          <a:p>
            <a:r>
              <a:rPr lang="en-US" dirty="0"/>
              <a:t>Melting Data 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40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733863" y="917318"/>
          <a:ext cx="8492813" cy="544494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13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32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32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32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32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32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32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3028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religion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&lt;$10k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$10-20k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$20-30k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$30-40k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$40-50k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$50-75k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515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137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Atheist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515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Buddhist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600">
                          <a:effectLst/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Catholic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i-FI" sz="1600">
                          <a:effectLst/>
                        </a:rPr>
                        <a:t>418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600">
                          <a:effectLst/>
                        </a:rPr>
                        <a:t>1116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787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Dont know/refused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600">
                          <a:effectLst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8515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Evangelical Prot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effectLst/>
                        </a:rPr>
                        <a:t>575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 dirty="0">
                          <a:effectLst/>
                        </a:rPr>
                        <a:t>1064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982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881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 dirty="0">
                          <a:effectLst/>
                        </a:rPr>
                        <a:t>1486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Hindu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600">
                          <a:effectLst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07241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Historically Black Prot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600">
                          <a:effectLst/>
                        </a:rPr>
                        <a:t>197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9787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Jehovahs Witness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600">
                          <a:effectLst/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Jewish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 dirty="0">
                          <a:effectLst/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489554" y="6395158"/>
            <a:ext cx="328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?????????????</a:t>
            </a:r>
          </a:p>
        </p:txBody>
      </p:sp>
    </p:spTree>
    <p:extLst>
      <p:ext uri="{BB962C8B-B14F-4D97-AF65-F5344CB8AC3E}">
        <p14:creationId xmlns:p14="http://schemas.microsoft.com/office/powerpoint/2010/main" val="294090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82699"/>
            <a:ext cx="5791200" cy="701721"/>
          </a:xfrm>
        </p:spPr>
        <p:txBody>
          <a:bodyPr/>
          <a:lstStyle/>
          <a:p>
            <a:r>
              <a:rPr lang="en-US" dirty="0"/>
              <a:t>Melting Data 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0" y="894731"/>
            <a:ext cx="7997252" cy="18288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f_df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pd.melt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["religion"],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var_name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="income",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value_name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freq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f_df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f_df.sort_values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(by=["religion"])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f_df.head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(10)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940570" y="3038325"/>
          <a:ext cx="6096000" cy="341122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0111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religion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income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freq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&lt;$10k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</a:rPr>
                        <a:t>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$30-40k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$40-50k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$50-75k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</a:rPr>
                        <a:t>137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$10-20k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</a:rPr>
                        <a:t>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$20-30k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Atheist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$40-50k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Atheist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$20-30k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</a:rPr>
                        <a:t>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Atheist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$10-20k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</a:rPr>
                        <a:t>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Atheist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$30-40k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 dirty="0">
                          <a:effectLst/>
                        </a:rPr>
                        <a:t>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284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97689"/>
            <a:ext cx="8042223" cy="686731"/>
          </a:xfrm>
        </p:spPr>
        <p:txBody>
          <a:bodyPr/>
          <a:lstStyle/>
          <a:p>
            <a:r>
              <a:rPr lang="en-US" dirty="0"/>
              <a:t>More complicated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823213"/>
            <a:ext cx="7620000" cy="1710128"/>
          </a:xfrm>
        </p:spPr>
        <p:txBody>
          <a:bodyPr/>
          <a:lstStyle/>
          <a:p>
            <a:r>
              <a:rPr lang="en-US" dirty="0"/>
              <a:t>Billboard Top 100 data for songs, covering their position on the Top 100 for 75 weeks, with two “messy” bits: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Column headers for each of the 75 weeks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If a song didn’t last 75 weeks, those columns have are null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162269" y="6534437"/>
            <a:ext cx="6019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 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jeannicholashould.com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/tidy-data-in-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python.html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662660" y="2677241"/>
          <a:ext cx="8679300" cy="33832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65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9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artist.inverted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track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genre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date.entered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date.peaked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x1st.week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x2nd.week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Destiny's Child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Independent Women Part 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3:38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2000-09-23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2000-11-18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sz="1200" dirty="0">
                          <a:effectLst/>
                        </a:rPr>
                        <a:t>63.0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Santana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Maria, Maria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4:18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2000-02-12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2000-04-08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sz="1200">
                          <a:effectLst/>
                        </a:rPr>
                        <a:t>8.0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Savage Garden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I Knew I Loved You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1999-10-23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2000-01-29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sz="1200">
                          <a:effectLst/>
                        </a:rPr>
                        <a:t>48.0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Madonna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Music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3:45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2000-08-12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2000-09-16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sz="1200">
                          <a:effectLst/>
                        </a:rPr>
                        <a:t>23.0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Aguilera, Christina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Come On Over Baby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3:38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2000-08-05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200">
                          <a:effectLst/>
                        </a:rPr>
                        <a:t>2000-10-14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b-NO" sz="1200">
                          <a:effectLst/>
                        </a:rPr>
                        <a:t>47.0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Janet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Doesn't Really Matter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4:17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2000-06-17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2000-08-26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sz="1200">
                          <a:effectLst/>
                        </a:rPr>
                        <a:t>52.0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ight Arrow 6"/>
          <p:cNvSpPr/>
          <p:nvPr/>
        </p:nvSpPr>
        <p:spPr>
          <a:xfrm>
            <a:off x="7595017" y="5651294"/>
            <a:ext cx="2631659" cy="77821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Messy columns!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1391" y="1277451"/>
            <a:ext cx="1030315" cy="92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1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718"/>
            <a:ext cx="7997252" cy="1371600"/>
          </a:xfrm>
        </p:spPr>
        <p:txBody>
          <a:bodyPr/>
          <a:lstStyle/>
          <a:p>
            <a:r>
              <a:rPr lang="en-US" dirty="0"/>
              <a:t>More complicated example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81200" y="5949843"/>
            <a:ext cx="7620000" cy="715964"/>
          </a:xfrm>
        </p:spPr>
        <p:txBody>
          <a:bodyPr/>
          <a:lstStyle/>
          <a:p>
            <a:r>
              <a:rPr lang="en-US" dirty="0"/>
              <a:t>Creates one row per week, per record, with its rank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0" y="1629251"/>
            <a:ext cx="7997252" cy="415695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Keep identifier variables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id_vars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["year",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artist.inverted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"track",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"time",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"genre",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date.entered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date.peaked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"]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Melt the rest into week and rank columns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pd.melt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(frame=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id_vars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id_vars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var_name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="week",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value_name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="rank")</a:t>
            </a:r>
          </a:p>
        </p:txBody>
      </p:sp>
    </p:spTree>
    <p:extLst>
      <p:ext uri="{BB962C8B-B14F-4D97-AF65-F5344CB8AC3E}">
        <p14:creationId xmlns:p14="http://schemas.microsoft.com/office/powerpoint/2010/main" val="202525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81200" y="152718"/>
            <a:ext cx="7997252" cy="1371600"/>
          </a:xfrm>
        </p:spPr>
        <p:txBody>
          <a:bodyPr/>
          <a:lstStyle/>
          <a:p>
            <a:r>
              <a:rPr lang="en-US" dirty="0"/>
              <a:t>More complicated example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981200" y="1524319"/>
            <a:ext cx="7997252" cy="14240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Formatting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["week"]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['week'].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str.extract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('(\d+)’,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             expand=False).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astype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["rank"]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["rank"].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astype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81200" y="3687127"/>
            <a:ext cx="7997252" cy="25188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Cleaning out unnecessary rows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df.dropna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Create "date" columns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['date']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pd.to_datetime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['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date.entered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']) +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pd.to_timedelta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['week'], unit='w')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pd.DateOffset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(weeks=1) 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981200" y="3043006"/>
            <a:ext cx="7997252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…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“x2nd.week”, 63.0] </a:t>
            </a:r>
            <a:r>
              <a:rPr lang="en-US" dirty="0">
                <a:latin typeface="Courier" charset="0"/>
                <a:ea typeface="Courier" charset="0"/>
                <a:cs typeface="Courier" charset="0"/>
                <a:sym typeface="Wingdings"/>
              </a:rPr>
              <a:t> [</a:t>
            </a:r>
            <a:r>
              <a:rPr lang="mr-IN" dirty="0">
                <a:latin typeface="Courier" charset="0"/>
                <a:ea typeface="Courier" charset="0"/>
                <a:cs typeface="Courier" charset="0"/>
                <a:sym typeface="Wingdings"/>
              </a:rPr>
              <a:t>…</a:t>
            </a:r>
            <a:r>
              <a:rPr lang="en-US" dirty="0">
                <a:latin typeface="Courier" charset="0"/>
                <a:ea typeface="Courier" charset="0"/>
                <a:cs typeface="Courier" charset="0"/>
                <a:sym typeface="Wingdings"/>
              </a:rPr>
              <a:t>, 2, 63]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91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718"/>
            <a:ext cx="7982262" cy="1371600"/>
          </a:xfrm>
        </p:spPr>
        <p:txBody>
          <a:bodyPr/>
          <a:lstStyle/>
          <a:p>
            <a:r>
              <a:rPr lang="en-US" dirty="0"/>
              <a:t>More complicated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0" y="1524319"/>
            <a:ext cx="7997252" cy="520160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Ignore now-redundant, messy columns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[["year",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artist.inverted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"track",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"time",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"genre",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"week",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"rank",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"date"]]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df.sort_values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(ascending=True,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by=["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year","artist.inverted","track","week","rank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"])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Keep tidy dataset for future usage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billboard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df.head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(10)</a:t>
            </a:r>
          </a:p>
        </p:txBody>
      </p:sp>
    </p:spTree>
    <p:extLst>
      <p:ext uri="{BB962C8B-B14F-4D97-AF65-F5344CB8AC3E}">
        <p14:creationId xmlns:p14="http://schemas.microsoft.com/office/powerpoint/2010/main" val="36375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718"/>
            <a:ext cx="7997252" cy="1371600"/>
          </a:xfrm>
        </p:spPr>
        <p:txBody>
          <a:bodyPr/>
          <a:lstStyle/>
          <a:p>
            <a:r>
              <a:rPr lang="en-US" dirty="0"/>
              <a:t>More complicated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46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872521" y="1643380"/>
          <a:ext cx="8214610" cy="44246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40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05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93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37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81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3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279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artist.inverted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track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genre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week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rank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effectLst/>
                        </a:rPr>
                        <a:t>2 </a:t>
                      </a:r>
                      <a:r>
                        <a:rPr lang="de-DE" sz="1200" dirty="0" err="1">
                          <a:effectLst/>
                        </a:rPr>
                        <a:t>Pac</a:t>
                      </a:r>
                      <a:endParaRPr lang="de-DE" sz="12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i-FI" sz="1200"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2000-02-26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2 Pac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2000-03-04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2 Pac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2000-03-11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2 Pac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uk-UA" sz="1200">
                          <a:effectLst/>
                        </a:rPr>
                        <a:t>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2000-03-18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2 Pac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i-FI" sz="1200"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 dirty="0">
                          <a:effectLst/>
                        </a:rPr>
                        <a:t>2000-03-25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2 Pac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200">
                          <a:effectLst/>
                        </a:rPr>
                        <a:t>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2000-04-01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2 Pac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2000-04-08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2Ge+her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The Hardest Part Of Breaking Up (Is Getting Ba...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3:15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uk-UA" sz="1200">
                          <a:effectLst/>
                        </a:rPr>
                        <a:t>R&amp;B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2000-09-02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2Ge+her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The Hardest Part Of Breaking Up (Is Getting Ba...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3:15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uk-UA" sz="1200">
                          <a:effectLst/>
                        </a:rPr>
                        <a:t>R&amp;B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i-FI" sz="1200"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2000-09-09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2Ge+her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The Hardest Part Of Breaking Up (Is Getting Ba...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3:15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uk-UA" sz="1200">
                          <a:effectLst/>
                        </a:rPr>
                        <a:t>R&amp;B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 dirty="0">
                          <a:effectLst/>
                        </a:rPr>
                        <a:t>2000-09-16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338403" y="6187122"/>
            <a:ext cx="328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?????????????</a:t>
            </a:r>
          </a:p>
        </p:txBody>
      </p:sp>
    </p:spTree>
    <p:extLst>
      <p:ext uri="{BB962C8B-B14F-4D97-AF65-F5344CB8AC3E}">
        <p14:creationId xmlns:p14="http://schemas.microsoft.com/office/powerpoint/2010/main" val="204971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to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52600"/>
            <a:ext cx="7620000" cy="46931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Column headers are values, not variable names?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Good to go!</a:t>
            </a:r>
          </a:p>
          <a:p>
            <a:r>
              <a:rPr lang="en-US" dirty="0"/>
              <a:t>Multiple variables are stored in one column?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Maybe (depends on if genre text in raw data was multiple)</a:t>
            </a:r>
          </a:p>
          <a:p>
            <a:r>
              <a:rPr lang="en-US" dirty="0"/>
              <a:t>Variables are stored in both rows and columns?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Good to go!</a:t>
            </a:r>
          </a:p>
          <a:p>
            <a:r>
              <a:rPr lang="en-US" dirty="0"/>
              <a:t>Multiple types of observational units in the same table?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Good to go!  One row per song’s week on the Top 100.</a:t>
            </a:r>
          </a:p>
          <a:p>
            <a:r>
              <a:rPr lang="en-US" dirty="0"/>
              <a:t>A single observational unit is stored in multiple tables?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Don’t do this!</a:t>
            </a:r>
          </a:p>
          <a:p>
            <a:r>
              <a:rPr lang="en-US" dirty="0"/>
              <a:t>Repetition of data?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Lots!  Artist and song title’s text names.  Which leads us to </a:t>
            </a:r>
            <a:r>
              <a:rPr lang="mr-IN" b="0" dirty="0"/>
              <a:t>…</a:t>
            </a:r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9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Today/Next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52600"/>
            <a:ext cx="7817371" cy="5105400"/>
          </a:xfrm>
        </p:spPr>
        <p:txBody>
          <a:bodyPr vert="horz" wrap="square" lIns="0" tIns="0" rIns="0" bIns="731520" numCol="1" anchor="t" anchorCtr="0" compatLnSpc="1">
            <a:prstTxWarp prst="textNoShape">
              <a:avLst/>
            </a:prstTxWarp>
            <a:norm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charset="2"/>
              <a:buChar char="§"/>
              <a:defRPr/>
            </a:pPr>
            <a:r>
              <a:rPr lang="en-US" dirty="0"/>
              <a:t>Tables</a:t>
            </a:r>
          </a:p>
          <a:p>
            <a:pPr marL="914400" lvl="1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Abstraction</a:t>
            </a:r>
          </a:p>
          <a:p>
            <a:pPr marL="914400" lvl="1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Operations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charset="2"/>
              <a:buChar char="§"/>
              <a:defRPr/>
            </a:pPr>
            <a:endParaRPr lang="en-US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charset="2"/>
              <a:buChar char="§"/>
              <a:defRPr/>
            </a:pPr>
            <a:r>
              <a:rPr lang="en-US" dirty="0"/>
              <a:t>Pandas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charset="2"/>
              <a:buChar char="§"/>
              <a:defRPr/>
            </a:pPr>
            <a:endParaRPr lang="en-US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charset="2"/>
              <a:buChar char="§"/>
              <a:defRPr/>
            </a:pPr>
            <a:r>
              <a:rPr lang="en-US" dirty="0"/>
              <a:t>Tidy Data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charset="2"/>
              <a:buChar char="§"/>
              <a:defRPr/>
            </a:pPr>
            <a:endParaRPr lang="en-US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charset="2"/>
              <a:buChar char="§"/>
              <a:defRPr/>
            </a:pPr>
            <a:r>
              <a:rPr lang="en-US" dirty="0">
                <a:solidFill>
                  <a:schemeClr val="tx2"/>
                </a:solidFill>
              </a:rPr>
              <a:t>SQL and Relational Databases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3996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Lecture</a:t>
            </a:r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Relational data: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What is a relation, and how do they interact?</a:t>
            </a:r>
          </a:p>
          <a:p>
            <a:r>
              <a:rPr lang="en-US" dirty="0"/>
              <a:t>Querying databases: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SQL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SQLite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How does this relate to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pandas</a:t>
            </a:r>
            <a:r>
              <a:rPr lang="en-US" b="0" dirty="0"/>
              <a:t>?</a:t>
            </a:r>
          </a:p>
          <a:p>
            <a:r>
              <a:rPr lang="en-US" dirty="0"/>
              <a:t>Joins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62269" y="6534436"/>
            <a:ext cx="6019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 Zico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Kolter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for some structure for this lecture!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130" y="3342806"/>
            <a:ext cx="1972539" cy="227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0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5458111" y="3460612"/>
          <a:ext cx="4143088" cy="212569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5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5" name="Group 24"/>
          <p:cNvGrpSpPr/>
          <p:nvPr/>
        </p:nvGrpSpPr>
        <p:grpSpPr>
          <a:xfrm>
            <a:off x="1981199" y="4064366"/>
            <a:ext cx="3192100" cy="1216701"/>
            <a:chOff x="457199" y="4064365"/>
            <a:chExt cx="3192100" cy="1216701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629968" y="4064365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57199" y="4173900"/>
              <a:ext cx="17905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3"/>
                  </a:solidFill>
                </a:rPr>
                <a:t>Observations,</a:t>
              </a:r>
            </a:p>
            <a:p>
              <a:pPr algn="r"/>
              <a:r>
                <a:rPr lang="en-US" dirty="0">
                  <a:solidFill>
                    <a:schemeClr val="accent3"/>
                  </a:solidFill>
                </a:rPr>
                <a:t>Rows, or </a:t>
              </a:r>
            </a:p>
            <a:p>
              <a:pPr algn="r"/>
              <a:r>
                <a:rPr lang="en-US" dirty="0">
                  <a:solidFill>
                    <a:schemeClr val="accent3"/>
                  </a:solidFill>
                </a:rPr>
                <a:t>Tuples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2629968" y="4449945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2629968" y="4865506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2629968" y="5281066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6485744" y="1871011"/>
            <a:ext cx="3115455" cy="1487402"/>
            <a:chOff x="4961743" y="1871011"/>
            <a:chExt cx="3115455" cy="1487402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6484044" y="2986567"/>
              <a:ext cx="3097" cy="371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5381465" y="2986567"/>
              <a:ext cx="3097" cy="371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961743" y="1871011"/>
              <a:ext cx="311545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</a:rPr>
                <a:t>Variables</a:t>
              </a:r>
            </a:p>
            <a:p>
              <a:pPr algn="ctr"/>
              <a:r>
                <a:rPr lang="en-US" dirty="0">
                  <a:solidFill>
                    <a:schemeClr val="accent6"/>
                  </a:solidFill>
                </a:rPr>
                <a:t>(also called Attributes, or Columns, or Labels)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7586622" y="2986567"/>
              <a:ext cx="3097" cy="371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723214" y="1871011"/>
            <a:ext cx="3762530" cy="1509592"/>
            <a:chOff x="1199214" y="1871011"/>
            <a:chExt cx="3762530" cy="1509592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3649299" y="2794341"/>
              <a:ext cx="446361" cy="58626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199214" y="1871011"/>
              <a:ext cx="37625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Special Column, called “Index”, or “ID”, or “Key”</a:t>
              </a:r>
            </a:p>
            <a:p>
              <a:pPr algn="ctr"/>
              <a:r>
                <a:rPr lang="en-US" dirty="0">
                  <a:solidFill>
                    <a:srgbClr val="7030A0"/>
                  </a:solidFill>
                </a:rPr>
                <a:t>Usually, no duplicates Allowed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ED0187DF-2EE6-0B4A-8627-F0B190CF6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</a:t>
            </a:r>
          </a:p>
        </p:txBody>
      </p:sp>
    </p:spTree>
    <p:extLst>
      <p:ext uri="{BB962C8B-B14F-4D97-AF65-F5344CB8AC3E}">
        <p14:creationId xmlns:p14="http://schemas.microsoft.com/office/powerpoint/2010/main" val="283017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52601"/>
            <a:ext cx="7802380" cy="4373563"/>
          </a:xfrm>
        </p:spPr>
        <p:txBody>
          <a:bodyPr/>
          <a:lstStyle/>
          <a:p>
            <a:r>
              <a:rPr lang="en-US" dirty="0"/>
              <a:t>Simplest relation: a table aka tabular data full of </a:t>
            </a:r>
            <a:r>
              <a:rPr lang="en-US">
                <a:solidFill>
                  <a:schemeClr val="tx2"/>
                </a:solidFill>
              </a:rPr>
              <a:t>unique</a:t>
            </a:r>
            <a:r>
              <a:rPr lang="en-US"/>
              <a:t> tuples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50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58111" y="3460612"/>
          <a:ext cx="4143088" cy="212569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5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4153969" y="3652572"/>
            <a:ext cx="10193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909785" y="3490593"/>
            <a:ext cx="113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Labels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53969" y="4064365"/>
            <a:ext cx="10193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258519" y="4338792"/>
            <a:ext cx="1790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3"/>
                </a:solidFill>
              </a:rPr>
              <a:t>Observations</a:t>
            </a:r>
          </a:p>
          <a:p>
            <a:pPr algn="r"/>
            <a:r>
              <a:rPr lang="en-US" dirty="0">
                <a:solidFill>
                  <a:schemeClr val="accent3"/>
                </a:solidFill>
              </a:rPr>
              <a:t>(called tuples)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153969" y="4449945"/>
            <a:ext cx="10193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153969" y="4865506"/>
            <a:ext cx="10193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153969" y="5281066"/>
            <a:ext cx="10193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802887" y="2986567"/>
            <a:ext cx="3097" cy="3718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008045" y="2986567"/>
            <a:ext cx="3097" cy="3718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905466" y="2986567"/>
            <a:ext cx="3097" cy="3718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551636" y="2250929"/>
            <a:ext cx="19560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Variables</a:t>
            </a:r>
          </a:p>
          <a:p>
            <a:pPr algn="ctr"/>
            <a:r>
              <a:rPr lang="en-US" dirty="0">
                <a:solidFill>
                  <a:schemeClr val="accent5"/>
                </a:solidFill>
              </a:rPr>
              <a:t>(called attributes)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9110623" y="2986567"/>
            <a:ext cx="3097" cy="3718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73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1" grpId="0"/>
      <p:bldP spid="1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keys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5261549"/>
            <a:ext cx="7620000" cy="864615"/>
          </a:xfrm>
        </p:spPr>
        <p:txBody>
          <a:bodyPr>
            <a:normAutofit fontScale="92500"/>
          </a:bodyPr>
          <a:lstStyle/>
          <a:p>
            <a:r>
              <a:rPr lang="en-US" dirty="0"/>
              <a:t>The primary key is a unique identifier for every tuple in a relation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Each tuple has exactly one primary key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51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981200" y="1904950"/>
          <a:ext cx="5030010" cy="29759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325192" y="1904950"/>
          <a:ext cx="2758192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79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Nationality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Mexico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93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718"/>
            <a:ext cx="8066314" cy="1371600"/>
          </a:xfrm>
        </p:spPr>
        <p:txBody>
          <a:bodyPr/>
          <a:lstStyle/>
          <a:p>
            <a:r>
              <a:rPr lang="en-US" dirty="0"/>
              <a:t>Aren’t these called “indexes”?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81844"/>
            <a:ext cx="7620000" cy="4898571"/>
          </a:xfrm>
        </p:spPr>
        <p:txBody>
          <a:bodyPr>
            <a:normAutofit/>
          </a:bodyPr>
          <a:lstStyle/>
          <a:p>
            <a:r>
              <a:rPr lang="en-US" dirty="0"/>
              <a:t>Yes, in Pandas; but not in the database world</a:t>
            </a:r>
          </a:p>
          <a:p>
            <a:endParaRPr lang="en-US" dirty="0"/>
          </a:p>
          <a:p>
            <a:r>
              <a:rPr lang="en-US" dirty="0"/>
              <a:t>For most databases, an “index” is a data structure used to speed up retrieval of specific tuples</a:t>
            </a:r>
          </a:p>
          <a:p>
            <a:endParaRPr lang="en-US" dirty="0"/>
          </a:p>
          <a:p>
            <a:r>
              <a:rPr lang="en-US" dirty="0"/>
              <a:t>For example, to find all tuples with </a:t>
            </a:r>
            <a:r>
              <a:rPr lang="en-US" dirty="0" err="1"/>
              <a:t>nat_id</a:t>
            </a:r>
            <a:r>
              <a:rPr lang="en-US" dirty="0"/>
              <a:t> = 2:</a:t>
            </a:r>
          </a:p>
          <a:p>
            <a:pPr lvl="1"/>
            <a:r>
              <a:rPr lang="en-US" dirty="0"/>
              <a:t>We can either scan the table </a:t>
            </a:r>
            <a:r>
              <a:rPr lang="mr-IN" dirty="0"/>
              <a:t>–</a:t>
            </a:r>
            <a:r>
              <a:rPr lang="en-US" dirty="0"/>
              <a:t> O(N)</a:t>
            </a:r>
          </a:p>
          <a:p>
            <a:pPr lvl="1"/>
            <a:r>
              <a:rPr lang="en-US" dirty="0"/>
              <a:t>Or use an “index” (e.g., binary tree) </a:t>
            </a:r>
            <a:r>
              <a:rPr lang="mr-IN" dirty="0"/>
              <a:t>–</a:t>
            </a:r>
            <a:r>
              <a:rPr lang="en-US" dirty="0"/>
              <a:t> O(log 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95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5261549"/>
            <a:ext cx="7620000" cy="1229193"/>
          </a:xfrm>
        </p:spPr>
        <p:txBody>
          <a:bodyPr>
            <a:normAutofit/>
          </a:bodyPr>
          <a:lstStyle/>
          <a:p>
            <a:r>
              <a:rPr lang="en-US" dirty="0"/>
              <a:t>Foreign keys are attributes (columns) that point to a different table’s primary key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 table can have multiple foreign keys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53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981200" y="1904950"/>
          <a:ext cx="5030010" cy="29759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325192" y="1904950"/>
          <a:ext cx="2758192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79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Nationality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Mexico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7570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Schema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981200" y="1524318"/>
            <a:ext cx="7620000" cy="1122924"/>
          </a:xfrm>
        </p:spPr>
        <p:txBody>
          <a:bodyPr>
            <a:normAutofit/>
          </a:bodyPr>
          <a:lstStyle/>
          <a:p>
            <a:r>
              <a:rPr lang="en-US" dirty="0"/>
              <a:t>A list of all the attribute names, and their </a:t>
            </a:r>
            <a:r>
              <a:rPr lang="en-US" i="1" dirty="0"/>
              <a:t>domains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981200" y="4221382"/>
            <a:ext cx="6172200" cy="2636619"/>
          </a:xfrm>
          <a:prstGeom prst="rect">
            <a:avLst/>
          </a:prstGeom>
          <a:ln w="19050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b="1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create table</a:t>
            </a:r>
            <a:r>
              <a:rPr kumimoji="1" lang="en-US" sz="2000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2000" i="1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instructor</a:t>
            </a:r>
            <a:r>
              <a:rPr kumimoji="1" lang="en-US" sz="2000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(</a:t>
            </a:r>
          </a:p>
          <a:p>
            <a:pPr marL="342900" indent="-342900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i="1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	ID</a:t>
            </a:r>
            <a:r>
              <a:rPr kumimoji="1" lang="en-US" sz="2000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     </a:t>
            </a:r>
            <a:r>
              <a:rPr kumimoji="1" lang="en-US" sz="2000" b="1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char</a:t>
            </a:r>
            <a:r>
              <a:rPr kumimoji="1" lang="en-US" sz="2000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(5),</a:t>
            </a:r>
            <a:br>
              <a:rPr kumimoji="1" lang="en-US" sz="2000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i="1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name   </a:t>
            </a:r>
            <a:r>
              <a:rPr kumimoji="1" lang="en-US" sz="2000" b="1" kern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varchar</a:t>
            </a:r>
            <a:r>
              <a:rPr kumimoji="1" lang="en-US" sz="2000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(20) </a:t>
            </a:r>
            <a:r>
              <a:rPr kumimoji="1" lang="en-US" sz="2000" b="1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not null,</a:t>
            </a:r>
            <a:br>
              <a:rPr kumimoji="1" lang="en-US" sz="2000" b="1" i="1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i="1" kern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dept_name</a:t>
            </a:r>
            <a:r>
              <a:rPr kumimoji="1" lang="en-US" sz="2000" i="1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</a:t>
            </a:r>
            <a:r>
              <a:rPr kumimoji="1" lang="en-US" sz="2000" b="1" kern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varchar</a:t>
            </a:r>
            <a:r>
              <a:rPr kumimoji="1" lang="en-US" sz="2000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(20),</a:t>
            </a:r>
            <a:br>
              <a:rPr kumimoji="1" lang="en-US" sz="2000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i="1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salary</a:t>
            </a:r>
            <a:r>
              <a:rPr kumimoji="1" lang="en-US" sz="2000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</a:t>
            </a:r>
            <a:r>
              <a:rPr kumimoji="1" lang="en-US" sz="2000" b="1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numeric</a:t>
            </a:r>
            <a:r>
              <a:rPr kumimoji="1" lang="en-US" sz="2000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(8,2),</a:t>
            </a:r>
          </a:p>
          <a:p>
            <a:pPr marL="342900" indent="-342900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b="1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  </a:t>
            </a:r>
            <a:r>
              <a:rPr lang="en-US" sz="2000" b="1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primary key </a:t>
            </a:r>
            <a:r>
              <a:rPr kumimoji="1" lang="en-US" sz="200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</a:t>
            </a:r>
            <a:r>
              <a:rPr lang="en-US" sz="2000" i="1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ID</a:t>
            </a:r>
            <a:r>
              <a:rPr kumimoji="1" lang="en-US" sz="200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),</a:t>
            </a:r>
            <a:br>
              <a:rPr kumimoji="1" lang="en-US" sz="200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b="1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foreign key </a:t>
            </a:r>
            <a:r>
              <a:rPr kumimoji="1" lang="en-US" sz="2000" i="1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</a:t>
            </a:r>
            <a:r>
              <a:rPr kumimoji="1" lang="en-US" sz="2000" i="1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dept_name</a:t>
            </a:r>
            <a:r>
              <a:rPr kumimoji="1" lang="en-US" sz="2000" i="1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)</a:t>
            </a:r>
            <a:r>
              <a:rPr kumimoji="1" lang="en-US" sz="200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2000" b="1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references </a:t>
            </a:r>
            <a:r>
              <a:rPr kumimoji="1" lang="en-US" sz="2000" i="1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department</a:t>
            </a:r>
            <a:endParaRPr kumimoji="1" lang="en-US" sz="2000" kern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marL="342900" indent="-342900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)</a:t>
            </a:r>
            <a:endParaRPr kumimoji="1" lang="en-US" kern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81200" y="2079850"/>
            <a:ext cx="5638800" cy="1938992"/>
          </a:xfrm>
          <a:prstGeom prst="rect">
            <a:avLst/>
          </a:prstGeom>
          <a:ln w="19050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2000" b="1" dirty="0">
                <a:latin typeface="Helvetica"/>
                <a:cs typeface="Helvetica"/>
              </a:rPr>
              <a:t>create table </a:t>
            </a:r>
            <a:r>
              <a:rPr lang="en-US" sz="2000" dirty="0">
                <a:latin typeface="Helvetica"/>
                <a:cs typeface="Helvetica"/>
              </a:rPr>
              <a:t>department</a:t>
            </a:r>
          </a:p>
          <a:p>
            <a:pPr algn="l"/>
            <a:r>
              <a:rPr lang="en-US" sz="2000" dirty="0">
                <a:latin typeface="Helvetica"/>
                <a:cs typeface="Helvetica"/>
              </a:rPr>
              <a:t>    (</a:t>
            </a:r>
            <a:r>
              <a:rPr lang="en-US" sz="2000" dirty="0" err="1">
                <a:latin typeface="Helvetica"/>
                <a:cs typeface="Helvetica"/>
              </a:rPr>
              <a:t>dept_name</a:t>
            </a:r>
            <a:r>
              <a:rPr lang="en-US" sz="2000" dirty="0">
                <a:latin typeface="Helvetica"/>
                <a:cs typeface="Helvetica"/>
              </a:rPr>
              <a:t> </a:t>
            </a:r>
            <a:r>
              <a:rPr lang="en-US" sz="2000" b="1" dirty="0" err="1">
                <a:latin typeface="Helvetica"/>
                <a:cs typeface="Helvetica"/>
              </a:rPr>
              <a:t>varchar</a:t>
            </a:r>
            <a:r>
              <a:rPr lang="en-US" sz="2000" dirty="0">
                <a:latin typeface="Helvetica"/>
                <a:cs typeface="Helvetica"/>
              </a:rPr>
              <a:t>(20),</a:t>
            </a:r>
          </a:p>
          <a:p>
            <a:pPr algn="l"/>
            <a:r>
              <a:rPr lang="en-US" sz="2000" dirty="0">
                <a:latin typeface="Helvetica"/>
                <a:cs typeface="Helvetica"/>
              </a:rPr>
              <a:t>     building </a:t>
            </a:r>
            <a:r>
              <a:rPr lang="en-US" sz="2000" b="1" dirty="0" err="1">
                <a:latin typeface="Helvetica"/>
                <a:cs typeface="Helvetica"/>
              </a:rPr>
              <a:t>varchar</a:t>
            </a:r>
            <a:r>
              <a:rPr lang="en-US" sz="2000" dirty="0">
                <a:latin typeface="Helvetica"/>
                <a:cs typeface="Helvetica"/>
              </a:rPr>
              <a:t>(15),</a:t>
            </a:r>
          </a:p>
          <a:p>
            <a:pPr algn="l"/>
            <a:r>
              <a:rPr lang="da-DK" sz="2000" dirty="0">
                <a:latin typeface="Helvetica"/>
                <a:cs typeface="Helvetica"/>
              </a:rPr>
              <a:t>     budget </a:t>
            </a:r>
            <a:r>
              <a:rPr lang="da-DK" sz="2000" b="1" dirty="0" err="1">
                <a:latin typeface="Helvetica"/>
                <a:cs typeface="Helvetica"/>
              </a:rPr>
              <a:t>numeric</a:t>
            </a:r>
            <a:r>
              <a:rPr lang="da-DK" sz="2000" dirty="0">
                <a:latin typeface="Helvetica"/>
                <a:cs typeface="Helvetica"/>
              </a:rPr>
              <a:t>(12,2) check (budget &gt; 0),</a:t>
            </a:r>
          </a:p>
          <a:p>
            <a:pPr algn="l"/>
            <a:r>
              <a:rPr lang="da-DK" sz="2000" dirty="0">
                <a:latin typeface="Helvetica"/>
                <a:cs typeface="Helvetica"/>
              </a:rPr>
              <a:t>     </a:t>
            </a:r>
            <a:r>
              <a:rPr lang="da-DK" sz="2000" b="1" dirty="0" err="1">
                <a:latin typeface="Helvetica"/>
                <a:cs typeface="Helvetica"/>
              </a:rPr>
              <a:t>primary</a:t>
            </a:r>
            <a:r>
              <a:rPr lang="da-DK" sz="2000" b="1" dirty="0">
                <a:latin typeface="Helvetica"/>
                <a:cs typeface="Helvetica"/>
              </a:rPr>
              <a:t> </a:t>
            </a:r>
            <a:r>
              <a:rPr lang="da-DK" sz="2000" b="1" dirty="0" err="1">
                <a:latin typeface="Helvetica"/>
                <a:cs typeface="Helvetica"/>
              </a:rPr>
              <a:t>key</a:t>
            </a:r>
            <a:r>
              <a:rPr lang="da-DK" sz="2000" b="1" dirty="0">
                <a:latin typeface="Helvetica"/>
                <a:cs typeface="Helvetica"/>
              </a:rPr>
              <a:t> </a:t>
            </a:r>
            <a:r>
              <a:rPr lang="da-DK" sz="2000" dirty="0">
                <a:latin typeface="Helvetica"/>
                <a:cs typeface="Helvetica"/>
              </a:rPr>
              <a:t>(</a:t>
            </a:r>
            <a:r>
              <a:rPr lang="da-DK" sz="2000" dirty="0" err="1">
                <a:latin typeface="Helvetica"/>
                <a:cs typeface="Helvetica"/>
              </a:rPr>
              <a:t>dept_name</a:t>
            </a:r>
            <a:r>
              <a:rPr lang="da-DK" sz="2000" dirty="0">
                <a:latin typeface="Helvetica"/>
                <a:cs typeface="Helvetica"/>
              </a:rPr>
              <a:t>)</a:t>
            </a:r>
          </a:p>
          <a:p>
            <a:pPr algn="l"/>
            <a:r>
              <a:rPr lang="da-DK" sz="2000" dirty="0">
                <a:latin typeface="Helvetica"/>
                <a:cs typeface="Helvetica"/>
              </a:rPr>
              <a:t>    );</a:t>
            </a:r>
            <a:endParaRPr lang="da-DK" sz="2400" dirty="0">
              <a:latin typeface="Helvetica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93645" y="2079851"/>
            <a:ext cx="1770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2"/>
                </a:solidFill>
              </a:rPr>
              <a:t>SQL Statements </a:t>
            </a:r>
          </a:p>
          <a:p>
            <a:r>
              <a:rPr lang="en-US" i="1" dirty="0">
                <a:solidFill>
                  <a:schemeClr val="tx2"/>
                </a:solidFill>
              </a:rPr>
              <a:t>To create Tables</a:t>
            </a:r>
          </a:p>
        </p:txBody>
      </p:sp>
      <p:cxnSp>
        <p:nvCxnSpPr>
          <p:cNvPr id="13" name="Straight Arrow Connector 12"/>
          <p:cNvCxnSpPr>
            <a:stCxn id="11" idx="1"/>
          </p:cNvCxnSpPr>
          <p:nvPr/>
        </p:nvCxnSpPr>
        <p:spPr>
          <a:xfrm flipH="1">
            <a:off x="7644085" y="2403016"/>
            <a:ext cx="649560" cy="244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1"/>
          </p:cNvCxnSpPr>
          <p:nvPr/>
        </p:nvCxnSpPr>
        <p:spPr>
          <a:xfrm flipH="1">
            <a:off x="8022771" y="2403017"/>
            <a:ext cx="270874" cy="1818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74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animBg="1"/>
      <p:bldP spid="10" grpId="0" animBg="1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41198"/>
            <a:ext cx="5791200" cy="871175"/>
          </a:xfrm>
        </p:spPr>
        <p:txBody>
          <a:bodyPr/>
          <a:lstStyle/>
          <a:p>
            <a:r>
              <a:rPr lang="en-US" dirty="0"/>
              <a:t>Schema Diagrams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981200" y="1524318"/>
            <a:ext cx="7620000" cy="1122924"/>
          </a:xfrm>
        </p:spPr>
        <p:txBody>
          <a:bodyPr>
            <a:normAutofit/>
          </a:bodyPr>
          <a:lstStyle/>
          <a:p>
            <a:endParaRPr lang="en-US" i="1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pic>
        <p:nvPicPr>
          <p:cNvPr id="12" name="Picture 3" descr="allFigures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17086" y="1240970"/>
            <a:ext cx="9150914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7380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for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all people with nationality Canada (</a:t>
            </a:r>
            <a:r>
              <a:rPr lang="en-US" dirty="0" err="1"/>
              <a:t>nat_id</a:t>
            </a:r>
            <a:r>
              <a:rPr lang="en-US" dirty="0"/>
              <a:t> = 2):</a:t>
            </a:r>
          </a:p>
          <a:p>
            <a:pPr algn="ctr"/>
            <a:r>
              <a:rPr lang="en-US" dirty="0"/>
              <a:t>???????????????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56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675088" y="2864321"/>
          <a:ext cx="5030010" cy="29759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5221574" y="5961423"/>
            <a:ext cx="1903751" cy="764498"/>
            <a:chOff x="3697573" y="5961423"/>
            <a:chExt cx="1903751" cy="764498"/>
          </a:xfrm>
        </p:grpSpPr>
        <p:sp>
          <p:nvSpPr>
            <p:cNvPr id="6" name="TextBox 5"/>
            <p:cNvSpPr txBox="1"/>
            <p:nvPr/>
          </p:nvSpPr>
          <p:spPr>
            <a:xfrm>
              <a:off x="3697573" y="6078236"/>
              <a:ext cx="11392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O(n)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36826" y="5961423"/>
              <a:ext cx="764498" cy="7644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588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a hidden sorted map of references to a specific attribute (column) in a table; allows O(log n) lookup instead of O(n)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57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840887" y="2684439"/>
          <a:ext cx="6071826" cy="29759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11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1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1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1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1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 err="1"/>
                        <a:t>loc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640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8215675" y="2684439"/>
          <a:ext cx="2193562" cy="1752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96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67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locs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230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0, 384,</a:t>
                      </a:r>
                      <a:r>
                        <a:rPr lang="en-US" baseline="0" dirty="0"/>
                        <a:t> 640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128,</a:t>
                      </a:r>
                      <a:r>
                        <a:rPr lang="en-US" baseline="0" dirty="0"/>
                        <a:t> 256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753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Actually implemented with data structures like B-trees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(Take courses like CMSC424 or CMSC420)</a:t>
            </a:r>
          </a:p>
          <a:p>
            <a:r>
              <a:rPr lang="en-US" dirty="0"/>
              <a:t>But: indexes are not free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Takes memory to store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Takes time to build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Takes time to update (add/delete a row, update the column)</a:t>
            </a:r>
          </a:p>
          <a:p>
            <a:r>
              <a:rPr lang="en-US" dirty="0"/>
              <a:t>But, but: one index is (mostly) free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Index will be built automatically on the </a:t>
            </a:r>
            <a:r>
              <a:rPr lang="en-US" b="0" dirty="0">
                <a:solidFill>
                  <a:schemeClr val="tx2"/>
                </a:solidFill>
              </a:rPr>
              <a:t>primary key</a:t>
            </a:r>
          </a:p>
          <a:p>
            <a:r>
              <a:rPr lang="en-US" dirty="0">
                <a:solidFill>
                  <a:schemeClr val="tx2"/>
                </a:solidFill>
              </a:rPr>
              <a:t>Think before you build/maintain an index on other attributes!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676" y="5649026"/>
            <a:ext cx="2618724" cy="120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4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 keys and foreign keys define interactions between different tables aka entities.  Four types: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One-to-one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One-to-one-or-none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One-to-many and many-to-one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Many-to-many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r>
              <a:rPr lang="en-US" dirty="0"/>
              <a:t>Connects (one, many) of the rows in one table to (one, many) of the rows in another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3535" y="2390930"/>
            <a:ext cx="2758190" cy="20686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5068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1. Select/Slicing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64484"/>
            <a:ext cx="8991600" cy="750757"/>
          </a:xfrm>
        </p:spPr>
        <p:txBody>
          <a:bodyPr/>
          <a:lstStyle/>
          <a:p>
            <a:r>
              <a:rPr lang="en-US" dirty="0"/>
              <a:t>Select only some of the rows, or some of the columns, or a combination.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565707" y="2468668"/>
          <a:ext cx="4156492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9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8324194" y="1939861"/>
          <a:ext cx="1990610" cy="193155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95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5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31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31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31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31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31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189916" y="2332732"/>
            <a:ext cx="1625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columns</a:t>
            </a:r>
          </a:p>
          <a:p>
            <a:r>
              <a:rPr lang="en-US" dirty="0"/>
              <a:t>ID and Age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894358" y="4530111"/>
            <a:ext cx="1621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rows with </a:t>
            </a:r>
            <a:r>
              <a:rPr lang="en-US" dirty="0" err="1"/>
              <a:t>wgt</a:t>
            </a:r>
            <a:r>
              <a:rPr lang="en-US" dirty="0"/>
              <a:t> &gt; 41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51581" y="437091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Both</a:t>
            </a:r>
          </a:p>
        </p:txBody>
      </p: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1565707" y="5385278"/>
          <a:ext cx="4143088" cy="14727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5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818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18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18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18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562007"/>
              </p:ext>
            </p:extLst>
          </p:nvPr>
        </p:nvGraphicFramePr>
        <p:xfrm>
          <a:off x="8035359" y="5072423"/>
          <a:ext cx="2071544" cy="170055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5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3637251" y="4519957"/>
            <a:ext cx="0" cy="6666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722199" y="4366529"/>
            <a:ext cx="2313160" cy="8099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791202" y="2713220"/>
            <a:ext cx="2508393" cy="5696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49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6" grpId="0"/>
      <p:bldP spid="2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One-to-many &amp; Many-to-one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person can have </a:t>
            </a:r>
            <a:r>
              <a:rPr lang="en-US" dirty="0">
                <a:solidFill>
                  <a:schemeClr val="tx2"/>
                </a:solidFill>
              </a:rPr>
              <a:t>one</a:t>
            </a:r>
            <a:r>
              <a:rPr lang="en-US" dirty="0"/>
              <a:t> nationality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this example</a:t>
            </a:r>
            <a:r>
              <a:rPr lang="en-US" dirty="0"/>
              <a:t>, but one nationality can include </a:t>
            </a:r>
            <a:r>
              <a:rPr lang="en-US" dirty="0">
                <a:solidFill>
                  <a:schemeClr val="tx2"/>
                </a:solidFill>
              </a:rPr>
              <a:t>many</a:t>
            </a:r>
            <a:r>
              <a:rPr lang="en-US" dirty="0"/>
              <a:t> people.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5392" y="5012804"/>
            <a:ext cx="3192905" cy="1845197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867082" y="3296538"/>
          <a:ext cx="5030010" cy="29759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211074" y="3296538"/>
          <a:ext cx="2758192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79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Nationality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Mexico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3277849" y="2533337"/>
            <a:ext cx="5455170" cy="524656"/>
            <a:chOff x="1753849" y="2533337"/>
            <a:chExt cx="5455170" cy="524656"/>
          </a:xfrm>
        </p:grpSpPr>
        <p:sp>
          <p:nvSpPr>
            <p:cNvPr id="8" name="Rounded Rectangle 7"/>
            <p:cNvSpPr/>
            <p:nvPr/>
          </p:nvSpPr>
          <p:spPr>
            <a:xfrm>
              <a:off x="1753849" y="2533338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Person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915524" y="2533337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Nationality</a:t>
              </a:r>
            </a:p>
          </p:txBody>
        </p:sp>
        <p:cxnSp>
          <p:nvCxnSpPr>
            <p:cNvPr id="11" name="Straight Connector 10"/>
            <p:cNvCxnSpPr>
              <a:stCxn id="9" idx="1"/>
            </p:cNvCxnSpPr>
            <p:nvPr/>
          </p:nvCxnSpPr>
          <p:spPr>
            <a:xfrm flipH="1" flipV="1">
              <a:off x="4047344" y="2795664"/>
              <a:ext cx="868180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riangle 11"/>
            <p:cNvSpPr/>
            <p:nvPr/>
          </p:nvSpPr>
          <p:spPr>
            <a:xfrm rot="5400000">
              <a:off x="4005277" y="2690733"/>
              <a:ext cx="313982" cy="209863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995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One-to-One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52601"/>
            <a:ext cx="7892321" cy="4373563"/>
          </a:xfrm>
        </p:spPr>
        <p:txBody>
          <a:bodyPr/>
          <a:lstStyle/>
          <a:p>
            <a:r>
              <a:rPr lang="en-US" dirty="0"/>
              <a:t>Two tables have a one-to-one relationship if every tuple in the first tables corresponds to </a:t>
            </a:r>
            <a:r>
              <a:rPr lang="en-US" dirty="0">
                <a:solidFill>
                  <a:schemeClr val="tx2"/>
                </a:solidFill>
              </a:rPr>
              <a:t>exactly one</a:t>
            </a:r>
            <a:r>
              <a:rPr lang="en-US" dirty="0"/>
              <a:t> entry in the other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general, you won’t be using these (why not just merge the rows into one table?) unless: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Split a big row between SSD and HDD or distributed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Restrict access to part of a row (some DBMSs allow column-level access control, but not all)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Caching, partitioning, &amp; serious stuff: take CMSC424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61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277849" y="2653257"/>
            <a:ext cx="5455170" cy="524656"/>
            <a:chOff x="1753849" y="2533337"/>
            <a:chExt cx="5455170" cy="524656"/>
          </a:xfrm>
        </p:grpSpPr>
        <p:sp>
          <p:nvSpPr>
            <p:cNvPr id="6" name="Rounded Rectangle 5"/>
            <p:cNvSpPr/>
            <p:nvPr/>
          </p:nvSpPr>
          <p:spPr>
            <a:xfrm>
              <a:off x="1753849" y="2533338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Person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915524" y="2533337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SSN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H="1" flipV="1">
              <a:off x="4047344" y="2795664"/>
              <a:ext cx="868180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062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One-to-One-Or-None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Say we want to keep track of people’s cats: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People with IDs 2 and 3 do not own cats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en-US" dirty="0"/>
              <a:t>, and are not in the table.  </a:t>
            </a:r>
            <a:r>
              <a:rPr lang="en-US" dirty="0">
                <a:solidFill>
                  <a:schemeClr val="tx2"/>
                </a:solidFill>
              </a:rPr>
              <a:t>Each person has at most one entry in the table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Is this data </a:t>
            </a:r>
            <a:r>
              <a:rPr lang="en-US" dirty="0">
                <a:solidFill>
                  <a:schemeClr val="tx2"/>
                </a:solidFill>
              </a:rPr>
              <a:t>tidy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62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763187" y="2307236"/>
          <a:ext cx="6056026" cy="134265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Person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Chair</a:t>
                      </a:r>
                      <a:r>
                        <a:rPr lang="en-US" sz="1600" baseline="0" dirty="0"/>
                        <a:t>man Meow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3364043" y="4885543"/>
            <a:ext cx="5455170" cy="524656"/>
            <a:chOff x="1840043" y="4885543"/>
            <a:chExt cx="5455170" cy="524656"/>
          </a:xfrm>
        </p:grpSpPr>
        <p:sp>
          <p:nvSpPr>
            <p:cNvPr id="7" name="Rounded Rectangle 6"/>
            <p:cNvSpPr/>
            <p:nvPr/>
          </p:nvSpPr>
          <p:spPr>
            <a:xfrm>
              <a:off x="1840043" y="4885544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Person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001718" y="4885543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Cat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 flipH="1" flipV="1">
              <a:off x="4133538" y="5147870"/>
              <a:ext cx="868180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267200" y="4885543"/>
              <a:ext cx="0" cy="52465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4643202" y="5035443"/>
              <a:ext cx="224853" cy="22485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036040" y="6505731"/>
            <a:ext cx="4032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*nor do they have hearts, apparently.</a:t>
            </a:r>
          </a:p>
        </p:txBody>
      </p:sp>
    </p:spTree>
    <p:extLst>
      <p:ext uri="{BB962C8B-B14F-4D97-AF65-F5344CB8AC3E}">
        <p14:creationId xmlns:p14="http://schemas.microsoft.com/office/powerpoint/2010/main" val="177414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0689" y="4916774"/>
            <a:ext cx="1798489" cy="19412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Many-to-Many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52601"/>
            <a:ext cx="7620000" cy="4663189"/>
          </a:xfrm>
        </p:spPr>
        <p:txBody>
          <a:bodyPr>
            <a:normAutofit/>
          </a:bodyPr>
          <a:lstStyle/>
          <a:p>
            <a:r>
              <a:rPr lang="en-US" dirty="0"/>
              <a:t>Say we want to keep track of people’s cats’ colorings: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One column per color, too many columns, too many nulls</a:t>
            </a:r>
          </a:p>
          <a:p>
            <a:r>
              <a:rPr lang="en-US" dirty="0"/>
              <a:t>Each cat can have many colors, and each color many cats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63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118611" y="2371878"/>
          <a:ext cx="3558325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Chair</a:t>
                      </a:r>
                      <a:r>
                        <a:rPr lang="en-US" sz="1600" baseline="0" dirty="0"/>
                        <a:t>man Meow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618158" y="2371878"/>
          <a:ext cx="2983042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61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5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05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Cat</a:t>
                      </a:r>
                      <a:r>
                        <a:rPr lang="en-US" sz="1600" baseline="0" dirty="0"/>
                        <a:t> 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Color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Amount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2654509" y="5988757"/>
            <a:ext cx="5455170" cy="524656"/>
            <a:chOff x="1130509" y="5988757"/>
            <a:chExt cx="5455170" cy="524656"/>
          </a:xfrm>
        </p:grpSpPr>
        <p:sp>
          <p:nvSpPr>
            <p:cNvPr id="9" name="Rounded Rectangle 8"/>
            <p:cNvSpPr/>
            <p:nvPr/>
          </p:nvSpPr>
          <p:spPr>
            <a:xfrm>
              <a:off x="1130509" y="5988758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Cat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292184" y="5988757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Color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 flipH="1" flipV="1">
              <a:off x="3424004" y="6251084"/>
              <a:ext cx="868180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riangle 11"/>
            <p:cNvSpPr/>
            <p:nvPr/>
          </p:nvSpPr>
          <p:spPr>
            <a:xfrm rot="5400000">
              <a:off x="3381937" y="6146153"/>
              <a:ext cx="313982" cy="209863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Triangle 12"/>
            <p:cNvSpPr/>
            <p:nvPr/>
          </p:nvSpPr>
          <p:spPr>
            <a:xfrm rot="16200000" flipH="1">
              <a:off x="4020192" y="6146154"/>
              <a:ext cx="313982" cy="209863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794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Associative 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4512040"/>
            <a:ext cx="7620000" cy="1978701"/>
          </a:xfrm>
        </p:spPr>
        <p:txBody>
          <a:bodyPr>
            <a:normAutofit/>
          </a:bodyPr>
          <a:lstStyle/>
          <a:p>
            <a:r>
              <a:rPr lang="en-US" dirty="0"/>
              <a:t>Primary key  ???????????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[Cat ID, Color ID] (+ [Color ID, Cat ID], case-dependent)</a:t>
            </a:r>
          </a:p>
          <a:p>
            <a:r>
              <a:rPr lang="en-US" dirty="0"/>
              <a:t>Foreign key(s)   ???????????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Cat ID and Color 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64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789358" y="1772271"/>
          <a:ext cx="2983042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61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5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05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Cat</a:t>
                      </a:r>
                      <a:r>
                        <a:rPr lang="en-US" sz="1600" baseline="0" dirty="0"/>
                        <a:t> 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Color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Amount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118612" y="1982133"/>
          <a:ext cx="2313481" cy="190031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79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38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Meowly</a:t>
                      </a:r>
                      <a:r>
                        <a:rPr lang="en-US" sz="1100" baseline="0" dirty="0"/>
                        <a:t> Cyrus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Fuzz</a:t>
                      </a:r>
                      <a:r>
                        <a:rPr lang="en-US" sz="1100" baseline="0" dirty="0"/>
                        <a:t> Aldrin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Chair</a:t>
                      </a:r>
                      <a:r>
                        <a:rPr lang="en-US" sz="1100" baseline="0" dirty="0"/>
                        <a:t>man Meow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Anderson</a:t>
                      </a:r>
                      <a:r>
                        <a:rPr lang="en-US" sz="1100" baseline="0" dirty="0"/>
                        <a:t> Pooper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Gigabyte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8095757" y="1982133"/>
          <a:ext cx="2313481" cy="190031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79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38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Brown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White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Neon</a:t>
                      </a:r>
                      <a:r>
                        <a:rPr lang="en-US" sz="1100" baseline="0" dirty="0"/>
                        <a:t> Green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Invisible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118612" y="1587605"/>
            <a:ext cx="231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Cats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95756" y="1587605"/>
            <a:ext cx="231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Colors</a:t>
            </a:r>
          </a:p>
        </p:txBody>
      </p:sp>
    </p:spTree>
    <p:extLst>
      <p:ext uri="{BB962C8B-B14F-4D97-AF65-F5344CB8AC3E}">
        <p14:creationId xmlns:p14="http://schemas.microsoft.com/office/powerpoint/2010/main" val="91311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  <p:bldP spid="1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Pandas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52601"/>
            <a:ext cx="7757410" cy="4373563"/>
          </a:xfrm>
        </p:spPr>
        <p:txBody>
          <a:bodyPr>
            <a:normAutofit/>
          </a:bodyPr>
          <a:lstStyle/>
          <a:p>
            <a:r>
              <a:rPr lang="en-US" dirty="0"/>
              <a:t>So, this </a:t>
            </a:r>
            <a:r>
              <a:rPr lang="en-US" dirty="0" err="1"/>
              <a:t>kinda</a:t>
            </a:r>
            <a:r>
              <a:rPr lang="en-US" dirty="0"/>
              <a:t> feels like pandas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And pandas </a:t>
            </a:r>
            <a:r>
              <a:rPr lang="en-US" b="0" dirty="0" err="1"/>
              <a:t>kinda</a:t>
            </a:r>
            <a:r>
              <a:rPr lang="en-US" b="0" dirty="0"/>
              <a:t> feels like a relational data system </a:t>
            </a:r>
            <a:r>
              <a:rPr lang="mr-IN" b="0" dirty="0"/>
              <a:t>…</a:t>
            </a:r>
            <a:endParaRPr lang="en-US" b="0" dirty="0"/>
          </a:p>
          <a:p>
            <a:r>
              <a:rPr lang="en-US" dirty="0"/>
              <a:t>Pandas is </a:t>
            </a:r>
            <a:r>
              <a:rPr lang="en-US" dirty="0">
                <a:solidFill>
                  <a:schemeClr val="tx2"/>
                </a:solidFill>
              </a:rPr>
              <a:t>not</a:t>
            </a:r>
            <a:r>
              <a:rPr lang="en-US" dirty="0"/>
              <a:t> strictly a relational data system: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No notion of primary / foreign keys</a:t>
            </a:r>
          </a:p>
          <a:p>
            <a:r>
              <a:rPr lang="en-US" dirty="0"/>
              <a:t>It does have indexes (and multi-column indexes):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pandas.Index</a:t>
            </a:r>
            <a:r>
              <a:rPr lang="en-US" b="0" dirty="0"/>
              <a:t>: ordered, sliceable set storing axis labels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pandas.MultiIndex</a:t>
            </a:r>
            <a:r>
              <a:rPr lang="en-US" b="0" dirty="0"/>
              <a:t>: hierarchical index</a:t>
            </a:r>
          </a:p>
          <a:p>
            <a:r>
              <a:rPr lang="en-US" dirty="0">
                <a:solidFill>
                  <a:schemeClr val="tx2"/>
                </a:solidFill>
              </a:rPr>
              <a:t>Rule of thumb: do heavy, rough lifting at the relational DB level, then fine-grained slicing and dicing and </a:t>
            </a:r>
            <a:r>
              <a:rPr lang="en-US" dirty="0" err="1">
                <a:solidFill>
                  <a:schemeClr val="tx2"/>
                </a:solidFill>
              </a:rPr>
              <a:t>viz</a:t>
            </a:r>
            <a:r>
              <a:rPr lang="en-US" dirty="0">
                <a:solidFill>
                  <a:schemeClr val="tx2"/>
                </a:solidFill>
              </a:rPr>
              <a:t> with pandas</a:t>
            </a:r>
            <a:endParaRPr lang="en-US" b="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00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On-disk</a:t>
            </a:r>
            <a:r>
              <a:rPr lang="en-US" dirty="0"/>
              <a:t> relational database management system (RDMS)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Applications connect directly to a </a:t>
            </a:r>
            <a:r>
              <a:rPr lang="en-US" b="0" dirty="0">
                <a:solidFill>
                  <a:schemeClr val="tx2"/>
                </a:solidFill>
              </a:rPr>
              <a:t>file</a:t>
            </a:r>
          </a:p>
          <a:p>
            <a:r>
              <a:rPr lang="en-US" dirty="0"/>
              <a:t>Most RDMSs have applications connect to a </a:t>
            </a:r>
            <a:r>
              <a:rPr lang="en-US" dirty="0">
                <a:solidFill>
                  <a:schemeClr val="tx2"/>
                </a:solidFill>
              </a:rPr>
              <a:t>server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Advantages include greater concurrency, less restrictive locking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Disadvantages include, for this class, setup time </a:t>
            </a:r>
            <a:r>
              <a:rPr lang="en-US" b="0" dirty="0">
                <a:sym typeface="Wingdings"/>
              </a:rPr>
              <a:t></a:t>
            </a:r>
          </a:p>
          <a:p>
            <a:r>
              <a:rPr lang="en-US" dirty="0">
                <a:ea typeface="Courier" charset="0"/>
                <a:cs typeface="Courier" charset="0"/>
              </a:rPr>
              <a:t>Installation: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 install -c anaconda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sqlite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ea typeface="Courier" charset="0"/>
                <a:cs typeface="Courier" charset="0"/>
              </a:rPr>
              <a:t>(Should come preinstalled, I think?)</a:t>
            </a:r>
          </a:p>
          <a:p>
            <a:r>
              <a:rPr lang="en-US" dirty="0">
                <a:ea typeface="Courier" charset="0"/>
                <a:cs typeface="Courier" charset="0"/>
              </a:rPr>
              <a:t>All interactions use Structured Query Language (SQL)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7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1" y="152718"/>
            <a:ext cx="7982261" cy="1371600"/>
          </a:xfrm>
        </p:spPr>
        <p:txBody>
          <a:bodyPr>
            <a:normAutofit/>
          </a:bodyPr>
          <a:lstStyle/>
          <a:p>
            <a:r>
              <a:rPr lang="en-US" dirty="0"/>
              <a:t>How a </a:t>
            </a:r>
            <a:r>
              <a:rPr lang="en-US"/>
              <a:t>relational DB fits </a:t>
            </a:r>
            <a:r>
              <a:rPr lang="en-US" dirty="0"/>
              <a:t>into your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7460103" y="4470497"/>
            <a:ext cx="2503358" cy="12142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SQLite CLI &amp; GUI Frontend</a:t>
            </a:r>
          </a:p>
        </p:txBody>
      </p:sp>
      <p:sp>
        <p:nvSpPr>
          <p:cNvPr id="6" name="Magnetic Disk 5"/>
          <p:cNvSpPr/>
          <p:nvPr/>
        </p:nvSpPr>
        <p:spPr>
          <a:xfrm>
            <a:off x="7639987" y="2503357"/>
            <a:ext cx="2143593" cy="1154243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SQLite File</a:t>
            </a:r>
          </a:p>
        </p:txBody>
      </p:sp>
      <p:sp>
        <p:nvSpPr>
          <p:cNvPr id="7" name="Multidocument 6"/>
          <p:cNvSpPr/>
          <p:nvPr/>
        </p:nvSpPr>
        <p:spPr>
          <a:xfrm>
            <a:off x="4611973" y="2398427"/>
            <a:ext cx="2233534" cy="1364105"/>
          </a:xfrm>
          <a:prstGeom prst="flowChartMultidocumen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Python</a:t>
            </a:r>
          </a:p>
        </p:txBody>
      </p:sp>
      <p:sp>
        <p:nvSpPr>
          <p:cNvPr id="8" name="Freeform 7"/>
          <p:cNvSpPr/>
          <p:nvPr/>
        </p:nvSpPr>
        <p:spPr>
          <a:xfrm rot="20521337">
            <a:off x="1961000" y="1611444"/>
            <a:ext cx="2061148" cy="1573967"/>
          </a:xfrm>
          <a:custGeom>
            <a:avLst/>
            <a:gdLst>
              <a:gd name="connsiteX0" fmla="*/ 314793 w 1723869"/>
              <a:gd name="connsiteY0" fmla="*/ 539646 h 1214204"/>
              <a:gd name="connsiteX1" fmla="*/ 344773 w 1723869"/>
              <a:gd name="connsiteY1" fmla="*/ 674558 h 1214204"/>
              <a:gd name="connsiteX2" fmla="*/ 359764 w 1723869"/>
              <a:gd name="connsiteY2" fmla="*/ 749508 h 1214204"/>
              <a:gd name="connsiteX3" fmla="*/ 374754 w 1723869"/>
              <a:gd name="connsiteY3" fmla="*/ 794479 h 1214204"/>
              <a:gd name="connsiteX4" fmla="*/ 404734 w 1723869"/>
              <a:gd name="connsiteY4" fmla="*/ 914400 h 1214204"/>
              <a:gd name="connsiteX5" fmla="*/ 419724 w 1723869"/>
              <a:gd name="connsiteY5" fmla="*/ 959371 h 1214204"/>
              <a:gd name="connsiteX6" fmla="*/ 539646 w 1723869"/>
              <a:gd name="connsiteY6" fmla="*/ 1064302 h 1214204"/>
              <a:gd name="connsiteX7" fmla="*/ 569626 w 1723869"/>
              <a:gd name="connsiteY7" fmla="*/ 1109272 h 1214204"/>
              <a:gd name="connsiteX8" fmla="*/ 644577 w 1723869"/>
              <a:gd name="connsiteY8" fmla="*/ 1124263 h 1214204"/>
              <a:gd name="connsiteX9" fmla="*/ 704537 w 1723869"/>
              <a:gd name="connsiteY9" fmla="*/ 1139253 h 1214204"/>
              <a:gd name="connsiteX10" fmla="*/ 824459 w 1723869"/>
              <a:gd name="connsiteY10" fmla="*/ 1184223 h 1214204"/>
              <a:gd name="connsiteX11" fmla="*/ 869429 w 1723869"/>
              <a:gd name="connsiteY11" fmla="*/ 1214204 h 1214204"/>
              <a:gd name="connsiteX12" fmla="*/ 974360 w 1723869"/>
              <a:gd name="connsiteY12" fmla="*/ 1184223 h 1214204"/>
              <a:gd name="connsiteX13" fmla="*/ 1064301 w 1723869"/>
              <a:gd name="connsiteY13" fmla="*/ 1124263 h 1214204"/>
              <a:gd name="connsiteX14" fmla="*/ 1588957 w 1723869"/>
              <a:gd name="connsiteY14" fmla="*/ 1124263 h 1214204"/>
              <a:gd name="connsiteX15" fmla="*/ 1648918 w 1723869"/>
              <a:gd name="connsiteY15" fmla="*/ 1109272 h 1214204"/>
              <a:gd name="connsiteX16" fmla="*/ 1708878 w 1723869"/>
              <a:gd name="connsiteY16" fmla="*/ 974361 h 1214204"/>
              <a:gd name="connsiteX17" fmla="*/ 1723869 w 1723869"/>
              <a:gd name="connsiteY17" fmla="*/ 929390 h 1214204"/>
              <a:gd name="connsiteX18" fmla="*/ 1708878 w 1723869"/>
              <a:gd name="connsiteY18" fmla="*/ 884420 h 1214204"/>
              <a:gd name="connsiteX19" fmla="*/ 1663908 w 1723869"/>
              <a:gd name="connsiteY19" fmla="*/ 854440 h 1214204"/>
              <a:gd name="connsiteX20" fmla="*/ 1499016 w 1723869"/>
              <a:gd name="connsiteY20" fmla="*/ 809469 h 1214204"/>
              <a:gd name="connsiteX21" fmla="*/ 1454046 w 1723869"/>
              <a:gd name="connsiteY21" fmla="*/ 764499 h 1214204"/>
              <a:gd name="connsiteX22" fmla="*/ 1454046 w 1723869"/>
              <a:gd name="connsiteY22" fmla="*/ 674558 h 1214204"/>
              <a:gd name="connsiteX23" fmla="*/ 1484026 w 1723869"/>
              <a:gd name="connsiteY23" fmla="*/ 644577 h 1214204"/>
              <a:gd name="connsiteX24" fmla="*/ 1514006 w 1723869"/>
              <a:gd name="connsiteY24" fmla="*/ 584617 h 1214204"/>
              <a:gd name="connsiteX25" fmla="*/ 1543987 w 1723869"/>
              <a:gd name="connsiteY25" fmla="*/ 479685 h 1214204"/>
              <a:gd name="connsiteX26" fmla="*/ 1558977 w 1723869"/>
              <a:gd name="connsiteY26" fmla="*/ 434715 h 1214204"/>
              <a:gd name="connsiteX27" fmla="*/ 1543987 w 1723869"/>
              <a:gd name="connsiteY27" fmla="*/ 314794 h 1214204"/>
              <a:gd name="connsiteX28" fmla="*/ 1514006 w 1723869"/>
              <a:gd name="connsiteY28" fmla="*/ 284813 h 1214204"/>
              <a:gd name="connsiteX29" fmla="*/ 1259173 w 1723869"/>
              <a:gd name="connsiteY29" fmla="*/ 299804 h 1214204"/>
              <a:gd name="connsiteX30" fmla="*/ 1229193 w 1723869"/>
              <a:gd name="connsiteY30" fmla="*/ 344774 h 1214204"/>
              <a:gd name="connsiteX31" fmla="*/ 1154242 w 1723869"/>
              <a:gd name="connsiteY31" fmla="*/ 419725 h 1214204"/>
              <a:gd name="connsiteX32" fmla="*/ 1019331 w 1723869"/>
              <a:gd name="connsiteY32" fmla="*/ 344774 h 1214204"/>
              <a:gd name="connsiteX33" fmla="*/ 974360 w 1723869"/>
              <a:gd name="connsiteY33" fmla="*/ 314794 h 1214204"/>
              <a:gd name="connsiteX34" fmla="*/ 944380 w 1723869"/>
              <a:gd name="connsiteY34" fmla="*/ 284813 h 1214204"/>
              <a:gd name="connsiteX35" fmla="*/ 899410 w 1723869"/>
              <a:gd name="connsiteY35" fmla="*/ 254833 h 1214204"/>
              <a:gd name="connsiteX36" fmla="*/ 839449 w 1723869"/>
              <a:gd name="connsiteY36" fmla="*/ 194872 h 1214204"/>
              <a:gd name="connsiteX37" fmla="*/ 794478 w 1723869"/>
              <a:gd name="connsiteY37" fmla="*/ 164892 h 1214204"/>
              <a:gd name="connsiteX38" fmla="*/ 629587 w 1723869"/>
              <a:gd name="connsiteY38" fmla="*/ 29981 h 1214204"/>
              <a:gd name="connsiteX39" fmla="*/ 524655 w 1723869"/>
              <a:gd name="connsiteY39" fmla="*/ 0 h 1214204"/>
              <a:gd name="connsiteX40" fmla="*/ 224852 w 1723869"/>
              <a:gd name="connsiteY40" fmla="*/ 29981 h 1214204"/>
              <a:gd name="connsiteX41" fmla="*/ 134911 w 1723869"/>
              <a:gd name="connsiteY41" fmla="*/ 59961 h 1214204"/>
              <a:gd name="connsiteX42" fmla="*/ 89941 w 1723869"/>
              <a:gd name="connsiteY42" fmla="*/ 74951 h 1214204"/>
              <a:gd name="connsiteX43" fmla="*/ 44970 w 1723869"/>
              <a:gd name="connsiteY43" fmla="*/ 149902 h 1214204"/>
              <a:gd name="connsiteX44" fmla="*/ 0 w 1723869"/>
              <a:gd name="connsiteY44" fmla="*/ 254833 h 1214204"/>
              <a:gd name="connsiteX45" fmla="*/ 14990 w 1723869"/>
              <a:gd name="connsiteY45" fmla="*/ 464695 h 1214204"/>
              <a:gd name="connsiteX46" fmla="*/ 59960 w 1723869"/>
              <a:gd name="connsiteY46" fmla="*/ 479685 h 1214204"/>
              <a:gd name="connsiteX47" fmla="*/ 89941 w 1723869"/>
              <a:gd name="connsiteY47" fmla="*/ 509666 h 1214204"/>
              <a:gd name="connsiteX48" fmla="*/ 269823 w 1723869"/>
              <a:gd name="connsiteY48" fmla="*/ 524656 h 1214204"/>
              <a:gd name="connsiteX49" fmla="*/ 314793 w 1723869"/>
              <a:gd name="connsiteY49" fmla="*/ 539646 h 1214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723869" h="1214204">
                <a:moveTo>
                  <a:pt x="314793" y="539646"/>
                </a:moveTo>
                <a:cubicBezTo>
                  <a:pt x="327285" y="564629"/>
                  <a:pt x="302450" y="484109"/>
                  <a:pt x="344773" y="674558"/>
                </a:cubicBezTo>
                <a:cubicBezTo>
                  <a:pt x="350300" y="699429"/>
                  <a:pt x="353584" y="724791"/>
                  <a:pt x="359764" y="749508"/>
                </a:cubicBezTo>
                <a:cubicBezTo>
                  <a:pt x="363596" y="764837"/>
                  <a:pt x="370596" y="779235"/>
                  <a:pt x="374754" y="794479"/>
                </a:cubicBezTo>
                <a:cubicBezTo>
                  <a:pt x="385595" y="834231"/>
                  <a:pt x="391704" y="875310"/>
                  <a:pt x="404734" y="914400"/>
                </a:cubicBezTo>
                <a:cubicBezTo>
                  <a:pt x="409731" y="929390"/>
                  <a:pt x="410243" y="946730"/>
                  <a:pt x="419724" y="959371"/>
                </a:cubicBezTo>
                <a:cubicBezTo>
                  <a:pt x="463570" y="1017832"/>
                  <a:pt x="487633" y="1029628"/>
                  <a:pt x="539646" y="1064302"/>
                </a:cubicBezTo>
                <a:cubicBezTo>
                  <a:pt x="549639" y="1079292"/>
                  <a:pt x="553984" y="1100334"/>
                  <a:pt x="569626" y="1109272"/>
                </a:cubicBezTo>
                <a:cubicBezTo>
                  <a:pt x="591747" y="1121913"/>
                  <a:pt x="619705" y="1118736"/>
                  <a:pt x="644577" y="1124263"/>
                </a:cubicBezTo>
                <a:cubicBezTo>
                  <a:pt x="664688" y="1128732"/>
                  <a:pt x="684550" y="1134256"/>
                  <a:pt x="704537" y="1139253"/>
                </a:cubicBezTo>
                <a:cubicBezTo>
                  <a:pt x="810006" y="1209564"/>
                  <a:pt x="676265" y="1128650"/>
                  <a:pt x="824459" y="1184223"/>
                </a:cubicBezTo>
                <a:cubicBezTo>
                  <a:pt x="841328" y="1190549"/>
                  <a:pt x="854439" y="1204210"/>
                  <a:pt x="869429" y="1214204"/>
                </a:cubicBezTo>
                <a:cubicBezTo>
                  <a:pt x="883539" y="1210676"/>
                  <a:pt x="956767" y="1193997"/>
                  <a:pt x="974360" y="1184223"/>
                </a:cubicBezTo>
                <a:cubicBezTo>
                  <a:pt x="1005857" y="1166725"/>
                  <a:pt x="1064301" y="1124263"/>
                  <a:pt x="1064301" y="1124263"/>
                </a:cubicBezTo>
                <a:cubicBezTo>
                  <a:pt x="1330702" y="1136372"/>
                  <a:pt x="1360424" y="1151150"/>
                  <a:pt x="1588957" y="1124263"/>
                </a:cubicBezTo>
                <a:cubicBezTo>
                  <a:pt x="1609418" y="1121856"/>
                  <a:pt x="1628931" y="1114269"/>
                  <a:pt x="1648918" y="1109272"/>
                </a:cubicBezTo>
                <a:cubicBezTo>
                  <a:pt x="1696428" y="1038006"/>
                  <a:pt x="1673200" y="1081395"/>
                  <a:pt x="1708878" y="974361"/>
                </a:cubicBezTo>
                <a:lnTo>
                  <a:pt x="1723869" y="929390"/>
                </a:lnTo>
                <a:cubicBezTo>
                  <a:pt x="1718872" y="914400"/>
                  <a:pt x="1718749" y="896758"/>
                  <a:pt x="1708878" y="884420"/>
                </a:cubicBezTo>
                <a:cubicBezTo>
                  <a:pt x="1697624" y="870352"/>
                  <a:pt x="1680371" y="861757"/>
                  <a:pt x="1663908" y="854440"/>
                </a:cubicBezTo>
                <a:cubicBezTo>
                  <a:pt x="1601662" y="826775"/>
                  <a:pt x="1563140" y="822294"/>
                  <a:pt x="1499016" y="809469"/>
                </a:cubicBezTo>
                <a:cubicBezTo>
                  <a:pt x="1484026" y="794479"/>
                  <a:pt x="1465805" y="782138"/>
                  <a:pt x="1454046" y="764499"/>
                </a:cubicBezTo>
                <a:cubicBezTo>
                  <a:pt x="1433006" y="732939"/>
                  <a:pt x="1435110" y="706118"/>
                  <a:pt x="1454046" y="674558"/>
                </a:cubicBezTo>
                <a:cubicBezTo>
                  <a:pt x="1461317" y="662439"/>
                  <a:pt x="1476187" y="656336"/>
                  <a:pt x="1484026" y="644577"/>
                </a:cubicBezTo>
                <a:cubicBezTo>
                  <a:pt x="1496421" y="625984"/>
                  <a:pt x="1505204" y="605156"/>
                  <a:pt x="1514006" y="584617"/>
                </a:cubicBezTo>
                <a:cubicBezTo>
                  <a:pt x="1529407" y="548681"/>
                  <a:pt x="1533122" y="517711"/>
                  <a:pt x="1543987" y="479685"/>
                </a:cubicBezTo>
                <a:cubicBezTo>
                  <a:pt x="1548328" y="464492"/>
                  <a:pt x="1553980" y="449705"/>
                  <a:pt x="1558977" y="434715"/>
                </a:cubicBezTo>
                <a:cubicBezTo>
                  <a:pt x="1553980" y="394741"/>
                  <a:pt x="1555563" y="353380"/>
                  <a:pt x="1543987" y="314794"/>
                </a:cubicBezTo>
                <a:cubicBezTo>
                  <a:pt x="1539926" y="301257"/>
                  <a:pt x="1528120" y="285556"/>
                  <a:pt x="1514006" y="284813"/>
                </a:cubicBezTo>
                <a:lnTo>
                  <a:pt x="1259173" y="299804"/>
                </a:lnTo>
                <a:cubicBezTo>
                  <a:pt x="1249180" y="314794"/>
                  <a:pt x="1241056" y="331216"/>
                  <a:pt x="1229193" y="344774"/>
                </a:cubicBezTo>
                <a:cubicBezTo>
                  <a:pt x="1205927" y="371364"/>
                  <a:pt x="1154242" y="419725"/>
                  <a:pt x="1154242" y="419725"/>
                </a:cubicBezTo>
                <a:cubicBezTo>
                  <a:pt x="1075088" y="393340"/>
                  <a:pt x="1122421" y="413500"/>
                  <a:pt x="1019331" y="344774"/>
                </a:cubicBezTo>
                <a:cubicBezTo>
                  <a:pt x="1004341" y="334781"/>
                  <a:pt x="987099" y="327533"/>
                  <a:pt x="974360" y="314794"/>
                </a:cubicBezTo>
                <a:cubicBezTo>
                  <a:pt x="964367" y="304800"/>
                  <a:pt x="955416" y="293642"/>
                  <a:pt x="944380" y="284813"/>
                </a:cubicBezTo>
                <a:cubicBezTo>
                  <a:pt x="930312" y="273559"/>
                  <a:pt x="913089" y="266557"/>
                  <a:pt x="899410" y="254833"/>
                </a:cubicBezTo>
                <a:cubicBezTo>
                  <a:pt x="877949" y="236438"/>
                  <a:pt x="862968" y="210551"/>
                  <a:pt x="839449" y="194872"/>
                </a:cubicBezTo>
                <a:cubicBezTo>
                  <a:pt x="824459" y="184879"/>
                  <a:pt x="808036" y="176756"/>
                  <a:pt x="794478" y="164892"/>
                </a:cubicBezTo>
                <a:cubicBezTo>
                  <a:pt x="742882" y="119745"/>
                  <a:pt x="699127" y="53162"/>
                  <a:pt x="629587" y="29981"/>
                </a:cubicBezTo>
                <a:cubicBezTo>
                  <a:pt x="565071" y="8475"/>
                  <a:pt x="599945" y="18822"/>
                  <a:pt x="524655" y="0"/>
                </a:cubicBezTo>
                <a:cubicBezTo>
                  <a:pt x="428998" y="6377"/>
                  <a:pt x="321017" y="3754"/>
                  <a:pt x="224852" y="29981"/>
                </a:cubicBezTo>
                <a:cubicBezTo>
                  <a:pt x="194364" y="38296"/>
                  <a:pt x="164891" y="49968"/>
                  <a:pt x="134911" y="59961"/>
                </a:cubicBezTo>
                <a:lnTo>
                  <a:pt x="89941" y="74951"/>
                </a:lnTo>
                <a:cubicBezTo>
                  <a:pt x="55145" y="179343"/>
                  <a:pt x="99842" y="67594"/>
                  <a:pt x="44970" y="149902"/>
                </a:cubicBezTo>
                <a:cubicBezTo>
                  <a:pt x="20273" y="186947"/>
                  <a:pt x="13324" y="214861"/>
                  <a:pt x="0" y="254833"/>
                </a:cubicBezTo>
                <a:cubicBezTo>
                  <a:pt x="4997" y="324787"/>
                  <a:pt x="-3080" y="396931"/>
                  <a:pt x="14990" y="464695"/>
                </a:cubicBezTo>
                <a:cubicBezTo>
                  <a:pt x="19061" y="479962"/>
                  <a:pt x="46411" y="471555"/>
                  <a:pt x="59960" y="479685"/>
                </a:cubicBezTo>
                <a:cubicBezTo>
                  <a:pt x="72079" y="486957"/>
                  <a:pt x="76122" y="506705"/>
                  <a:pt x="89941" y="509666"/>
                </a:cubicBezTo>
                <a:cubicBezTo>
                  <a:pt x="148774" y="522273"/>
                  <a:pt x="209862" y="519659"/>
                  <a:pt x="269823" y="524656"/>
                </a:cubicBezTo>
                <a:cubicBezTo>
                  <a:pt x="325393" y="543179"/>
                  <a:pt x="302301" y="514663"/>
                  <a:pt x="314793" y="539646"/>
                </a:cubicBezTo>
                <a:close/>
              </a:path>
            </a:pathLst>
          </a:cu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Raw Input</a:t>
            </a:r>
          </a:p>
        </p:txBody>
      </p:sp>
      <p:cxnSp>
        <p:nvCxnSpPr>
          <p:cNvPr id="10" name="Straight Arrow Connector 9"/>
          <p:cNvCxnSpPr>
            <a:stCxn id="8" idx="15"/>
            <a:endCxn id="7" idx="1"/>
          </p:cNvCxnSpPr>
          <p:nvPr/>
        </p:nvCxnSpPr>
        <p:spPr>
          <a:xfrm>
            <a:off x="4087509" y="2727181"/>
            <a:ext cx="524464" cy="3532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3"/>
            <a:endCxn id="6" idx="2"/>
          </p:cNvCxnSpPr>
          <p:nvPr/>
        </p:nvCxnSpPr>
        <p:spPr>
          <a:xfrm flipV="1">
            <a:off x="6845508" y="3080479"/>
            <a:ext cx="794479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0"/>
            <a:endCxn id="6" idx="3"/>
          </p:cNvCxnSpPr>
          <p:nvPr/>
        </p:nvCxnSpPr>
        <p:spPr>
          <a:xfrm flipV="1">
            <a:off x="8711783" y="3657599"/>
            <a:ext cx="1" cy="81289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" name="Magnetic Disk 17"/>
          <p:cNvSpPr/>
          <p:nvPr/>
        </p:nvSpPr>
        <p:spPr>
          <a:xfrm>
            <a:off x="3322915" y="4339179"/>
            <a:ext cx="2578117" cy="2386742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Structured output (trained classifiers, JSON for D3</a:t>
            </a:r>
            <a:r>
              <a:rPr lang="en-US"/>
              <a:t>, visualizations)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7" idx="2"/>
            <a:endCxn id="18" idx="1"/>
          </p:cNvCxnSpPr>
          <p:nvPr/>
        </p:nvCxnSpPr>
        <p:spPr>
          <a:xfrm flipH="1">
            <a:off x="4611973" y="3710873"/>
            <a:ext cx="961454" cy="6283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50439" y="2740096"/>
            <a:ext cx="65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SQL</a:t>
            </a:r>
          </a:p>
        </p:txBody>
      </p:sp>
      <p:sp>
        <p:nvSpPr>
          <p:cNvPr id="24" name="TextBox 23"/>
          <p:cNvSpPr txBox="1"/>
          <p:nvPr/>
        </p:nvSpPr>
        <p:spPr>
          <a:xfrm rot="16200000">
            <a:off x="8197331" y="3824730"/>
            <a:ext cx="65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SQL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872127" y="1362047"/>
            <a:ext cx="8039311" cy="4322654"/>
            <a:chOff x="348126" y="1362047"/>
            <a:chExt cx="8039311" cy="4322654"/>
          </a:xfrm>
        </p:grpSpPr>
        <p:cxnSp>
          <p:nvCxnSpPr>
            <p:cNvPr id="26" name="Straight Arrow Connector 25"/>
            <p:cNvCxnSpPr/>
            <p:nvPr/>
          </p:nvCxnSpPr>
          <p:spPr>
            <a:xfrm flipH="1">
              <a:off x="7412636" y="1666805"/>
              <a:ext cx="307299" cy="689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044932" y="1362047"/>
              <a:ext cx="1342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Persists!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>
              <a:off x="1023130" y="5345625"/>
              <a:ext cx="667501" cy="339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348126" y="5040867"/>
              <a:ext cx="1342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Persists!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184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8" grpId="0" animBg="1"/>
      <p:bldP spid="23" grpId="0"/>
      <p:bldP spid="24" grpId="0"/>
      <p:bldP spid="24" grpId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Course in SQL (in python)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4512037"/>
            <a:ext cx="7620000" cy="1823986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Cursor</a:t>
            </a:r>
            <a:r>
              <a:rPr lang="en-US" dirty="0"/>
              <a:t>: temporary work area in system memory for manipulating SQL statements and return values</a:t>
            </a:r>
          </a:p>
          <a:p>
            <a:r>
              <a:rPr lang="en-US" dirty="0"/>
              <a:t>If you do not close the connection 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conn.close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dirty="0"/>
              <a:t>), any outstanding transaction is rolled back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(More on this in a bit.)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0" y="1779151"/>
            <a:ext cx="7997252" cy="252302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sqlite3</a:t>
            </a:r>
          </a:p>
          <a:p>
            <a:endParaRPr lang="en-US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Create a database and connect to it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conn = sqlite3.connect(“cmsc320.db”)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cursor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conn.cursor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# do cool stuff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conn.close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3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Course in SQL (in python)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81200" y="5274411"/>
            <a:ext cx="7620000" cy="1451511"/>
          </a:xfrm>
        </p:spPr>
        <p:txBody>
          <a:bodyPr/>
          <a:lstStyle/>
          <a:p>
            <a:r>
              <a:rPr lang="en-US" dirty="0"/>
              <a:t>Capitalization doesn’t matter for SQL reserved words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SELECT = select = </a:t>
            </a:r>
            <a:r>
              <a:rPr lang="en-US" dirty="0" err="1"/>
              <a:t>SeLeCt</a:t>
            </a:r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Rule of thumb: capitalize keywords for readability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0" y="1629251"/>
            <a:ext cx="7997252" cy="214827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Make a table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(“””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CREATE TABLE cats (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id INTEGER PRIMARY KEY,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name TEXT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)”””)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64702" y="3882454"/>
            <a:ext cx="350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?????????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970550" y="4469151"/>
          <a:ext cx="6096000" cy="3657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066675" y="4803720"/>
            <a:ext cx="190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" charset="0"/>
                <a:ea typeface="Courier" charset="0"/>
                <a:cs typeface="Courier" charset="0"/>
              </a:rPr>
              <a:t>cats</a:t>
            </a:r>
          </a:p>
        </p:txBody>
      </p:sp>
    </p:spTree>
    <p:extLst>
      <p:ext uri="{BB962C8B-B14F-4D97-AF65-F5344CB8AC3E}">
        <p14:creationId xmlns:p14="http://schemas.microsoft.com/office/powerpoint/2010/main" val="289243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5" grpId="0" animBg="1"/>
      <p:bldP spid="6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64484"/>
            <a:ext cx="6550702" cy="750757"/>
          </a:xfrm>
        </p:spPr>
        <p:txBody>
          <a:bodyPr/>
          <a:lstStyle/>
          <a:p>
            <a:r>
              <a:rPr lang="en-US" dirty="0"/>
              <a:t>Combine values across a column into a single value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565707" y="2468668"/>
          <a:ext cx="4156492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9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189917" y="233273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51246" y="4131743"/>
            <a:ext cx="2808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SUM(wgt_kg^2 - </a:t>
            </a:r>
            <a:r>
              <a:rPr lang="en-US" dirty="0" err="1"/>
              <a:t>hgt_cm</a:t>
            </a:r>
            <a:r>
              <a:rPr lang="en-US" dirty="0"/>
              <a:t>)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722199" y="4366529"/>
            <a:ext cx="2313160" cy="8099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722200" y="2468668"/>
            <a:ext cx="2007729" cy="514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7474432" y="2021128"/>
          <a:ext cx="3117369" cy="37957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9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73.9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232.6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640.0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6189917" y="3136473"/>
            <a:ext cx="90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722200" y="3540572"/>
            <a:ext cx="2007729" cy="818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7550632" y="3192737"/>
          <a:ext cx="3117369" cy="37957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9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35.1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84.2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185.8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8035359" y="5176441"/>
          <a:ext cx="1298516" cy="37957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98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14167.66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615800" y="5258915"/>
            <a:ext cx="57438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What about ID/Index column?</a:t>
            </a:r>
          </a:p>
          <a:p>
            <a:r>
              <a:rPr lang="en-US" dirty="0"/>
              <a:t>	Usually not meaningful to aggregate across it</a:t>
            </a:r>
          </a:p>
          <a:p>
            <a:r>
              <a:rPr lang="en-US" dirty="0"/>
              <a:t>	May need to explicitly add an ID column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34AA17-1F6D-434C-B885-88D4E356B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Aggregate/Reduce</a:t>
            </a:r>
          </a:p>
        </p:txBody>
      </p:sp>
    </p:spTree>
    <p:extLst>
      <p:ext uri="{BB962C8B-B14F-4D97-AF65-F5344CB8AC3E}">
        <p14:creationId xmlns:p14="http://schemas.microsoft.com/office/powerpoint/2010/main" val="201743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7" grpId="0"/>
      <p:bldP spid="18" grpId="0"/>
      <p:bldP spid="1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Course in SQL (in python)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0" y="1629252"/>
            <a:ext cx="7997252" cy="132381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Insert into the table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(“INSERT INTO cats VALUE (1, ’Megabyte’)”)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(“INSERT INTO cats VALUE (2, ‘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Meowly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Cyrus’)”)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(“INSERT INTO cats VALUE (3, ‘Fuzz Aldrin’)”)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conn.commit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012038" y="3072987"/>
          <a:ext cx="3558325" cy="134265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1981200" y="4535569"/>
            <a:ext cx="7997252" cy="87463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Delete row(s) from the table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(“DELETE FROM cats WHERE id == 2”);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conn.commit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012037" y="5494653"/>
          <a:ext cx="3558325" cy="100699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2345" y="4700118"/>
            <a:ext cx="1965169" cy="19651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3266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Course in SQL (in python)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4661941"/>
            <a:ext cx="7620000" cy="1464222"/>
          </a:xfrm>
        </p:spPr>
        <p:txBody>
          <a:bodyPr/>
          <a:lstStyle/>
          <a:p>
            <a:r>
              <a:rPr lang="en-US" dirty="0" err="1"/>
              <a:t>index_col</a:t>
            </a:r>
            <a:r>
              <a:rPr lang="en-US" dirty="0"/>
              <a:t>=“id”: treat column with label “id” as an index</a:t>
            </a:r>
          </a:p>
          <a:p>
            <a:r>
              <a:rPr lang="en-US" dirty="0" err="1"/>
              <a:t>index_col</a:t>
            </a:r>
            <a:r>
              <a:rPr lang="en-US" dirty="0"/>
              <a:t>=1: treat column #1 (i.e., “name”) as an index</a:t>
            </a:r>
          </a:p>
          <a:p>
            <a:r>
              <a:rPr lang="en-US" dirty="0"/>
              <a:t>(Can also do multi-indexing.)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0" y="1629252"/>
            <a:ext cx="7997252" cy="97903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Read all rows from a table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for row in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(”SELECT * FROM cats”):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print(row)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81200" y="2713225"/>
            <a:ext cx="7997252" cy="67455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Read all rows into pandas </a:t>
            </a:r>
            <a:r>
              <a:rPr lang="en-US" sz="1600" dirty="0" err="1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DataFrame</a:t>
            </a:r>
            <a:endParaRPr lang="en-US" sz="1600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pd.read_sql_query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(“SELECT * FROM cats”, conn,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index_col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=”id”)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012038" y="3521363"/>
          <a:ext cx="3558325" cy="100699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667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join</a:t>
            </a:r>
            <a:r>
              <a:rPr lang="en-US" dirty="0"/>
              <a:t> operation merges two or more tables into a single relation.  Different ways of doing this: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Inner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Left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Right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Full Outer</a:t>
            </a:r>
          </a:p>
          <a:p>
            <a:endParaRPr lang="en-US" dirty="0"/>
          </a:p>
          <a:p>
            <a:r>
              <a:rPr lang="en-US" dirty="0"/>
              <a:t>Join operations are done </a:t>
            </a:r>
            <a:r>
              <a:rPr lang="en-US" dirty="0">
                <a:solidFill>
                  <a:schemeClr val="tx2"/>
                </a:solidFill>
              </a:rPr>
              <a:t>on</a:t>
            </a:r>
            <a:r>
              <a:rPr lang="en-US" dirty="0"/>
              <a:t> columns that explicitly link the tables together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709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Joins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4497051"/>
            <a:ext cx="7620000" cy="1419252"/>
          </a:xfrm>
        </p:spPr>
        <p:txBody>
          <a:bodyPr/>
          <a:lstStyle/>
          <a:p>
            <a:r>
              <a:rPr lang="en-US" dirty="0"/>
              <a:t>Inner join returns merged rows that share the </a:t>
            </a:r>
            <a:r>
              <a:rPr lang="en-US" dirty="0">
                <a:solidFill>
                  <a:schemeClr val="tx2"/>
                </a:solidFill>
              </a:rPr>
              <a:t>same</a:t>
            </a:r>
            <a:r>
              <a:rPr lang="en-US" dirty="0"/>
              <a:t> value in the column they are being joined on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en-US" dirty="0"/>
              <a:t> and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dirty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73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981201" y="1727301"/>
          <a:ext cx="3558325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Chair</a:t>
                      </a:r>
                      <a:r>
                        <a:rPr lang="en-US" sz="1600" baseline="0" dirty="0"/>
                        <a:t>man Meow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240906" y="1727301"/>
          <a:ext cx="3558325" cy="134265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 err="1"/>
                        <a:t>cat_id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5733" y="5732859"/>
            <a:ext cx="1585992" cy="10245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81201" y="4076949"/>
            <a:ext cx="355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" charset="0"/>
                <a:ea typeface="Courier" charset="0"/>
                <a:cs typeface="Courier" charset="0"/>
              </a:rPr>
              <a:t>cats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40906" y="3069957"/>
            <a:ext cx="355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" charset="0"/>
                <a:ea typeface="Courier" charset="0"/>
                <a:cs typeface="Courier" charset="0"/>
              </a:rPr>
              <a:t>visits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2807567" y="5295745"/>
          <a:ext cx="5463916" cy="134265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07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83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83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902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Joins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0" y="1599271"/>
            <a:ext cx="7997252" cy="16386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Inner join in pandas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df_cats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pd.read_sql_query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(“SELECT * from cats”, conn)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df_visits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pd.read_sql_query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(“SELECT * from visits”, conn)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df_cats.merge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df_visits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how = “inner”, 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left_on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“id”,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right_on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”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”)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81200" y="3490529"/>
            <a:ext cx="7997252" cy="289528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Inner join in SQL / SQLite via Python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(“””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SELECT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   *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FROM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   cats, visits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WHERE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cats.id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visits.cat_id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”””)</a:t>
            </a:r>
          </a:p>
        </p:txBody>
      </p:sp>
    </p:spTree>
    <p:extLst>
      <p:ext uri="{BB962C8B-B14F-4D97-AF65-F5344CB8AC3E}">
        <p14:creationId xmlns:p14="http://schemas.microsoft.com/office/powerpoint/2010/main" val="416187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Joins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Inner joins are the most common type of joins (get results that appear in </a:t>
            </a:r>
            <a:r>
              <a:rPr lang="en-US" dirty="0">
                <a:solidFill>
                  <a:schemeClr val="tx2"/>
                </a:solidFill>
              </a:rPr>
              <a:t>both</a:t>
            </a:r>
            <a:r>
              <a:rPr lang="en-US" dirty="0"/>
              <a:t> tables)</a:t>
            </a:r>
          </a:p>
          <a:p>
            <a:r>
              <a:rPr lang="en-US" dirty="0"/>
              <a:t>Left joins: all the results from the left table, only </a:t>
            </a:r>
            <a:r>
              <a:rPr lang="en-US" dirty="0">
                <a:solidFill>
                  <a:schemeClr val="tx2"/>
                </a:solidFill>
              </a:rPr>
              <a:t>some</a:t>
            </a:r>
            <a:r>
              <a:rPr lang="en-US" dirty="0"/>
              <a:t> matching results from the right table</a:t>
            </a:r>
          </a:p>
          <a:p>
            <a:r>
              <a:rPr lang="en-US" dirty="0"/>
              <a:t>Left join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cats</a:t>
            </a:r>
            <a:r>
              <a:rPr lang="en-US" dirty="0"/>
              <a:t>,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visits</a:t>
            </a:r>
            <a:r>
              <a:rPr lang="en-US" dirty="0"/>
              <a:t>) on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en-US" dirty="0"/>
              <a:t>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dirty="0"/>
              <a:t>)  ???????????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75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849381" y="3939381"/>
          <a:ext cx="5883639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2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5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56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Chair</a:t>
                      </a:r>
                      <a:r>
                        <a:rPr lang="en-US" sz="1600" baseline="0" dirty="0"/>
                        <a:t>man Meow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292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Joins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a guess!</a:t>
            </a:r>
          </a:p>
          <a:p>
            <a:r>
              <a:rPr lang="en-US" dirty="0">
                <a:solidFill>
                  <a:schemeClr val="tx2"/>
                </a:solidFill>
              </a:rPr>
              <a:t>Right</a:t>
            </a:r>
            <a:r>
              <a:rPr lang="en-US" dirty="0"/>
              <a:t> join</a:t>
            </a:r>
            <a:br>
              <a:rPr lang="en-US" dirty="0"/>
            </a:br>
            <a:r>
              <a:rPr lang="en-US" dirty="0"/>
              <a:t>   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cats</a:t>
            </a:r>
            <a:r>
              <a:rPr lang="en-US" dirty="0"/>
              <a:t>,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visits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on</a:t>
            </a:r>
            <a:br>
              <a:rPr lang="en-US" dirty="0"/>
            </a:br>
            <a:r>
              <a:rPr lang="en-US" dirty="0"/>
              <a:t>   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en-US" dirty="0"/>
              <a:t>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???????????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76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930365" y="1657980"/>
          <a:ext cx="2552222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91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07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Chair</a:t>
                      </a:r>
                      <a:r>
                        <a:rPr lang="en-US" sz="1600" baseline="0" dirty="0"/>
                        <a:t>man Meow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7925127" y="1654551"/>
          <a:ext cx="2403423" cy="201398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099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 err="1"/>
                        <a:t>cat_id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02-19-2017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02-21-2017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930365" y="4007628"/>
            <a:ext cx="2552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" charset="0"/>
                <a:ea typeface="Courier" charset="0"/>
                <a:cs typeface="Courier" charset="0"/>
              </a:rPr>
              <a:t>cats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25127" y="3668535"/>
            <a:ext cx="240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" charset="0"/>
                <a:ea typeface="Courier" charset="0"/>
                <a:cs typeface="Courier" charset="0"/>
              </a:rPr>
              <a:t>visits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373172" y="4577478"/>
          <a:ext cx="5666609" cy="201398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48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9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9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dirty="0"/>
                        <a:t> Cyrus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02-19-2017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02-21-2017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02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Left/Right Joins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0" y="1599272"/>
            <a:ext cx="7997252" cy="118889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Left join in pandas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df_cats.merge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df_visits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how = “left”, 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left_on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“id”,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right_on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”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”)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81200" y="4311241"/>
            <a:ext cx="7997252" cy="118889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Right join in pandas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df_cats.merge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df_visits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how = “right”, 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left_on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“id”,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right_on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”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”)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981200" y="2863124"/>
            <a:ext cx="7997252" cy="106477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Left join in SQL / SQLite via Python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(“SELECT * FROM cats LEFT JOIN visits 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cats.id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visits.cat_id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981200" y="5578541"/>
            <a:ext cx="7997252" cy="68734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Right join in SQL / SQLite via Python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  <a:sym typeface="Wingdings"/>
              </a:rPr>
              <a:t>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568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Outer Join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52601"/>
            <a:ext cx="7620000" cy="480934"/>
          </a:xfrm>
        </p:spPr>
        <p:txBody>
          <a:bodyPr/>
          <a:lstStyle/>
          <a:p>
            <a:r>
              <a:rPr lang="en-US" dirty="0"/>
              <a:t>Combines the left and the right join          ???????????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78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957896" y="2233535"/>
          <a:ext cx="5666609" cy="302097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48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9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9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dirty="0"/>
                        <a:t> Cyrus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 Aldrin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Chairman Meow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02-19-2017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02-21-2017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2134648" y="5410200"/>
            <a:ext cx="7997252" cy="118889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Outer join in pandas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df_cats.merge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df_visits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how = “outer”, 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left_on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“id”,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right_on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”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215608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718"/>
            <a:ext cx="8200505" cy="1371600"/>
          </a:xfrm>
        </p:spPr>
        <p:txBody>
          <a:bodyPr>
            <a:normAutofit/>
          </a:bodyPr>
          <a:lstStyle/>
          <a:p>
            <a:r>
              <a:rPr lang="en-US" dirty="0"/>
              <a:t>Google Image Search One Slide SQL Join Visual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0" y="1987820"/>
            <a:ext cx="5588000" cy="4064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43135" y="6534436"/>
            <a:ext cx="7338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Image credit: 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www.dofactory.com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sql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/join</a:t>
            </a:r>
          </a:p>
        </p:txBody>
      </p:sp>
    </p:spTree>
    <p:extLst>
      <p:ext uri="{BB962C8B-B14F-4D97-AF65-F5344CB8AC3E}">
        <p14:creationId xmlns:p14="http://schemas.microsoft.com/office/powerpoint/2010/main" val="755079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03017"/>
            <a:ext cx="8585200" cy="750757"/>
          </a:xfrm>
        </p:spPr>
        <p:txBody>
          <a:bodyPr>
            <a:normAutofit/>
          </a:bodyPr>
          <a:lstStyle/>
          <a:p>
            <a:r>
              <a:rPr lang="en-US" dirty="0"/>
              <a:t>Apply a function to every row, possibly creating more or fewer columns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524382"/>
              </p:ext>
            </p:extLst>
          </p:nvPr>
        </p:nvGraphicFramePr>
        <p:xfrm>
          <a:off x="469172" y="3039361"/>
          <a:ext cx="3705836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328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College Park, MD, 20742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Washington</a:t>
                      </a:r>
                      <a:r>
                        <a:rPr lang="en-US" baseline="0" dirty="0"/>
                        <a:t>, DC, 20001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Silver Spring, MD 20901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523999" y="5802591"/>
            <a:ext cx="8157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Variations that allow one row to generate multiple rows in the output (sometimes called “</a:t>
            </a:r>
            <a:r>
              <a:rPr lang="en-US" sz="2000" b="1" dirty="0" err="1"/>
              <a:t>flatmap</a:t>
            </a:r>
            <a:r>
              <a:rPr lang="en-US" sz="2000" b="1" dirty="0"/>
              <a:t>” or “melt” as we’ll see later.)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707357"/>
              </p:ext>
            </p:extLst>
          </p:nvPr>
        </p:nvGraphicFramePr>
        <p:xfrm>
          <a:off x="6380046" y="3052198"/>
          <a:ext cx="4933841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84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8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32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77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Zipcode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College Park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20742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Washington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Silver Spring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20901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4332514" y="3853543"/>
            <a:ext cx="1783405" cy="2183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B95D5022-6834-174D-A56D-1EDEF88DB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Map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5C3599-AC8D-9F47-BC3B-1DAA5D56DD7D}"/>
              </a:ext>
            </a:extLst>
          </p:cNvPr>
          <p:cNvSpPr txBox="1"/>
          <p:nvPr/>
        </p:nvSpPr>
        <p:spPr>
          <a:xfrm>
            <a:off x="4652997" y="3429173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SPLIT(“,”)</a:t>
            </a:r>
          </a:p>
        </p:txBody>
      </p:sp>
    </p:spTree>
    <p:extLst>
      <p:ext uri="{BB962C8B-B14F-4D97-AF65-F5344CB8AC3E}">
        <p14:creationId xmlns:p14="http://schemas.microsoft.com/office/powerpoint/2010/main" val="59437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718"/>
            <a:ext cx="6922168" cy="1371600"/>
          </a:xfrm>
        </p:spPr>
        <p:txBody>
          <a:bodyPr/>
          <a:lstStyle/>
          <a:p>
            <a:r>
              <a:rPr lang="en-US" dirty="0"/>
              <a:t>Group by Aggregates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80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708485" y="3248411"/>
          <a:ext cx="5030010" cy="29759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1981200" y="2016852"/>
            <a:ext cx="55611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SELECT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nat_id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AVG(age) as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average_age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FROM persons GROUP BY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nat_id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542338" y="3778647"/>
          <a:ext cx="2515006" cy="191549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57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75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average_age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553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SQL in Pandas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“think in SQL” already, you’ll be fine with pandas: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 install -c anaconda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pandasql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Info: </a:t>
            </a:r>
            <a:r>
              <a:rPr lang="en-US" sz="1600" dirty="0"/>
              <a:t>http://</a:t>
            </a:r>
            <a:r>
              <a:rPr lang="en-US" sz="1600" dirty="0" err="1"/>
              <a:t>pandas.pydata.org</a:t>
            </a:r>
            <a:r>
              <a:rPr lang="en-US" sz="1600" dirty="0"/>
              <a:t>/pandas-docs/stable/</a:t>
            </a:r>
            <a:r>
              <a:rPr lang="en-US" sz="1600" dirty="0" err="1"/>
              <a:t>comparison_with_sql.html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0" y="3338128"/>
            <a:ext cx="7997252" cy="321257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Write the query text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q = ”””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SELECT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*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FROM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cats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LIMIT 10;”””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Store in a </a:t>
            </a:r>
            <a:r>
              <a:rPr lang="en-US" dirty="0" err="1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DataFrame</a:t>
            </a:r>
            <a:endParaRPr lang="en-US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sqldf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(q, locals())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1015" y="295623"/>
            <a:ext cx="2895600" cy="111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9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64484"/>
            <a:ext cx="6550702" cy="750757"/>
          </a:xfrm>
        </p:spPr>
        <p:txBody>
          <a:bodyPr/>
          <a:lstStyle/>
          <a:p>
            <a:r>
              <a:rPr lang="en-US" dirty="0"/>
              <a:t>Group tuples together by column/dimension.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565708" y="2468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7181155" y="1524318"/>
          <a:ext cx="1936995" cy="227743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7213653" y="4651055"/>
          <a:ext cx="1936995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639986" y="974361"/>
            <a:ext cx="90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foo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33684" y="4101098"/>
            <a:ext cx="922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bar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138322" y="3731766"/>
            <a:ext cx="1126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By ‘A’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471564" y="4101098"/>
            <a:ext cx="19842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0F8F0474-D970-0845-9EB0-7E8654213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Group By</a:t>
            </a:r>
          </a:p>
        </p:txBody>
      </p:sp>
    </p:spTree>
    <p:extLst>
      <p:ext uri="{BB962C8B-B14F-4D97-AF65-F5344CB8AC3E}">
        <p14:creationId xmlns:p14="http://schemas.microsoft.com/office/powerpoint/2010/main" val="260163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  <p:bldP spid="2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4630A6B6112F47089B5AF93C89E28F29"/>
  <p:tag name="AUTOOPENPOLL" val="False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4F17CC709CD34F11B12CE3056C5D9F55&lt;/guid&gt;&lt;date&gt;9/11/2017 02:46:18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4630A6B6112F47089B5AF93C89E28F29&lt;/guid&gt;&lt;repollguid&gt;3C153C781AF74C2FBA96F1CD91C6EB65&lt;/repollguid&gt;&lt;sourceid&gt;3B64466063244CB1A4B3A6AE7604E8F3&lt;/sourceid&gt;&lt;questiontext&gt;How many tuples in the answer?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D2B237A25FCD4A27BFB3ADF1DA930C37&lt;/guid&gt;&lt;answertext&gt;1&lt;/answertext&gt;&lt;valuetype&gt;0&lt;/valuetype&gt;&lt;/answer&gt;&lt;answer&gt;&lt;guid&gt;B6555DA2F6EF49529FB600C6D6688119&lt;/guid&gt;&lt;answertext&gt;3&lt;/answertext&gt;&lt;valuetype&gt;0&lt;/valuetype&gt;&lt;/answer&gt;&lt;answer&gt;&lt;guid&gt;EFF2AB6B818B40ECA89BCC724E3BC3A6&lt;/guid&gt;&lt;answertext&gt;5&lt;/answertext&gt;&lt;valuetype&gt;0&lt;/valuetype&gt;&lt;/answer&gt;&lt;answer&gt;&lt;guid&gt;8654CC709A6F4F4DACE340F66E64408B&lt;/guid&gt;&lt;answertext&gt;8&lt;/answertext&gt;&lt;valuetype&gt;0&lt;/valuetype&gt;&lt;/answer&gt;&lt;/answers&gt;&lt;/multichoice&gt;&lt;/questions&gt;&lt;/questionlist&gt;"/>
  <p:tag name="LIVECHARTING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774B0FA59294424EB2B83C330803BF86"/>
  <p:tag name="AUTOOPENPOLL" val="False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4FF9567EDA314AEE9DF6C4161097C04D&lt;/guid&gt;&lt;date&gt;9/11/2017 02:46:18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774B0FA59294424EB2B83C330803BF86&lt;/guid&gt;&lt;repollguid&gt;43EB6B2E7D1C4C78B55EE1AC753A60D5&lt;/repollguid&gt;&lt;sourceid&gt;FD2101D86B1A4DD082C071F020D96DAD&lt;/sourceid&gt;&lt;questiontext&gt;How many tuples in the answer?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A4DCE564FF564398B964F855EE8C9F01&lt;/guid&gt;&lt;answertext&gt;1&lt;/answertext&gt;&lt;valuetype&gt;0&lt;/valuetype&gt;&lt;/answer&gt;&lt;answer&gt;&lt;guid&gt;CA2260C693094781990709E338DE34EF&lt;/guid&gt;&lt;answertext&gt;3&lt;/answertext&gt;&lt;valuetype&gt;0&lt;/valuetype&gt;&lt;/answer&gt;&lt;answer&gt;&lt;guid&gt;F44370C0CBF04C488CC441A264488319&lt;/guid&gt;&lt;answertext&gt;4&lt;/answertext&gt;&lt;valuetype&gt;0&lt;/valuetype&gt;&lt;/answer&gt;&lt;answer&gt;&lt;guid&gt;698AAD95627743679CD1D5C9CEC4D75D&lt;/guid&gt;&lt;answertext&gt;6&lt;/answertext&gt;&lt;valuetype&gt;0&lt;/valuetype&gt;&lt;/answer&gt;&lt;/answers&gt;&lt;/multichoice&gt;&lt;/questions&gt;&lt;/questionlist&gt;"/>
  <p:tag name="LIVECHARTING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A7D50B9BA8DE4DEBA76458ACD154501A"/>
  <p:tag name="AUTOOPENPOLL" val="False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0DDCF38A074B414BB648E9C596B8E333&lt;/guid&gt;&lt;date&gt;9/11/2017 02:46:18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A7D50B9BA8DE4DEBA76458ACD154501A&lt;/guid&gt;&lt;repollguid&gt;2853B0440511446B973ABA41024A56E2&lt;/repollguid&gt;&lt;sourceid&gt;C6100A28CB4E4A0E9C7053BDE319DEBB&lt;/sourceid&gt;&lt;questiontext&gt;How many tuples in the answer?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4E830EEE826F4B8BA84055F97DD13744&lt;/guid&gt;&lt;answertext&gt;1&lt;/answertext&gt;&lt;valuetype&gt;0&lt;/valuetype&gt;&lt;/answer&gt;&lt;answer&gt;&lt;guid&gt;E603A75E2BB2408490847EADC55763F7&lt;/guid&gt;&lt;answertext&gt;2&lt;/answertext&gt;&lt;valuetype&gt;0&lt;/valuetype&gt;&lt;/answer&gt;&lt;answer&gt;&lt;guid&gt;38808892C2AB4BCEA0F06A0E619157AF&lt;/guid&gt;&lt;answertext&gt;4&lt;/answertext&gt;&lt;valuetype&gt;0&lt;/valuetype&gt;&lt;/answer&gt;&lt;answer&gt;&lt;guid&gt;452DC13F770F44D7B466B5F719F45E35&lt;/guid&gt;&lt;answertext&gt;6&lt;/answertext&gt;&lt;valuetype&gt;0&lt;/valuetype&gt;&lt;/answer&gt;&lt;/answers&gt;&lt;/multichoice&gt;&lt;/questions&gt;&lt;/questionlist&gt;"/>
  <p:tag name="LIVECHARTING" val="Fals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CB5FAEE8A59D4346BF1F23EA854CB450"/>
  <p:tag name="AUTOOPENPOLL" val="False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7022F673EE494EE68426F8B4FD37F1F5&lt;/guid&gt;&lt;date&gt;9/11/2017 02:46:18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CB5FAEE8A59D4346BF1F23EA854CB450&lt;/guid&gt;&lt;repollguid&gt;CC420BF2D9D846C4A002943A79280D66&lt;/repollguid&gt;&lt;sourceid&gt;8F708D5ABCAD4265A70C18CA518BFE0B&lt;/sourceid&gt;&lt;questiontext&gt;How many tuples in the answer?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2A3B25BA6DD74FADB50FA2407901CF96&lt;/guid&gt;&lt;answertext&gt;1&lt;/answertext&gt;&lt;valuetype&gt;0&lt;/valuetype&gt;&lt;/answer&gt;&lt;answer&gt;&lt;guid&gt;D4A83CE6DDB7438293B0D2832D1667F4&lt;/guid&gt;&lt;answertext&gt;4&lt;/answertext&gt;&lt;valuetype&gt;0&lt;/valuetype&gt;&lt;/answer&gt;&lt;answer&gt;&lt;guid&gt;BC17A36BE80B46F68F17B2659D33A3D8&lt;/guid&gt;&lt;answertext&gt;6&lt;/answertext&gt;&lt;valuetype&gt;0&lt;/valuetype&gt;&lt;/answer&gt;&lt;answer&gt;&lt;guid&gt;84FAD89B07474E3CA730CF8DBC8D4A02&lt;/guid&gt;&lt;answertext&gt;8&lt;/answertext&gt;&lt;valuetype&gt;0&lt;/valuetype&gt;&lt;/answer&gt;&lt;/answers&gt;&lt;/multichoice&gt;&lt;/questions&gt;&lt;/questionlist&gt;"/>
  <p:tag name="LIVECHARTING" val="Fals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heme/theme1.xml><?xml version="1.0" encoding="utf-8"?>
<a:theme xmlns:a="http://schemas.openxmlformats.org/drawingml/2006/main" name="Watson Whit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4266"/>
        </a:dk1>
        <a:lt1>
          <a:srgbClr val="FFFFFF"/>
        </a:lt1>
        <a:dk2>
          <a:srgbClr val="000000"/>
        </a:dk2>
        <a:lt2>
          <a:srgbClr val="808080"/>
        </a:lt2>
        <a:accent1>
          <a:srgbClr val="00B2F2"/>
        </a:accent1>
        <a:accent2>
          <a:srgbClr val="6BC72B"/>
        </a:accent2>
        <a:accent3>
          <a:srgbClr val="FFFFFF"/>
        </a:accent3>
        <a:accent4>
          <a:srgbClr val="003756"/>
        </a:accent4>
        <a:accent5>
          <a:srgbClr val="AAD5F7"/>
        </a:accent5>
        <a:accent6>
          <a:srgbClr val="60B426"/>
        </a:accent6>
        <a:hlink>
          <a:srgbClr val="00B040"/>
        </a:hlink>
        <a:folHlink>
          <a:srgbClr val="00406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ABC61442-CE4C-1540-AFD5-629EEB7103CB}" vid="{B6561A98-7CEA-A449-9A8F-DE85E1B109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3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F95E807E-0762-D742-BD7D-610162240F1D}">
  <we:reference id="wa104178141" version="3.10.0.19" store="en-US" storeType="OMEX"/>
  <we:alternateReferences>
    <we:reference id="wa104178141" version="3.10.0.19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969C63C3-8DA4-A649-9830-D59A86F398A4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11053</TotalTime>
  <Words>5981</Words>
  <Application>Microsoft Macintosh PowerPoint</Application>
  <PresentationFormat>Widescreen</PresentationFormat>
  <Paragraphs>2471</Paragraphs>
  <Slides>81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9" baseType="lpstr">
      <vt:lpstr>Arial</vt:lpstr>
      <vt:lpstr>Calibri</vt:lpstr>
      <vt:lpstr>Century Gothic</vt:lpstr>
      <vt:lpstr>Courier</vt:lpstr>
      <vt:lpstr>Helvetica</vt:lpstr>
      <vt:lpstr>Palatino Linotype</vt:lpstr>
      <vt:lpstr>Wingdings</vt:lpstr>
      <vt:lpstr>Watson White Theme</vt:lpstr>
      <vt:lpstr>Data Wrangling: Merging and Working with Multiple Data Tables</vt:lpstr>
      <vt:lpstr>Announcements</vt:lpstr>
      <vt:lpstr>Survey Take Home Messages</vt:lpstr>
      <vt:lpstr>The Data LifeCycle</vt:lpstr>
      <vt:lpstr>Tables</vt:lpstr>
      <vt:lpstr>1. Select/Slicing</vt:lpstr>
      <vt:lpstr>2. Aggregate/Reduce</vt:lpstr>
      <vt:lpstr>3. Map</vt:lpstr>
      <vt:lpstr>4. Group By</vt:lpstr>
      <vt:lpstr>4. Group By</vt:lpstr>
      <vt:lpstr>4. Group By</vt:lpstr>
      <vt:lpstr>5. Group By Aggregate</vt:lpstr>
      <vt:lpstr>5. Group By Aggregate</vt:lpstr>
      <vt:lpstr>5.5 Pivot Tables (Data Cubes)</vt:lpstr>
      <vt:lpstr>5.5 Pivot Tables (Data Cubes)</vt:lpstr>
      <vt:lpstr>6. Union/Intersection/Difference</vt:lpstr>
      <vt:lpstr>7. Merge or Join</vt:lpstr>
      <vt:lpstr>7. Merge or Join</vt:lpstr>
      <vt:lpstr>Types of Joins</vt:lpstr>
      <vt:lpstr>Quick Review</vt:lpstr>
      <vt:lpstr>How many tuples in the answer?</vt:lpstr>
      <vt:lpstr>How many groups in the answer?</vt:lpstr>
      <vt:lpstr>How many tuples in the answer?</vt:lpstr>
      <vt:lpstr>How many tuples in the answer?</vt:lpstr>
      <vt:lpstr>Pandas: History</vt:lpstr>
      <vt:lpstr>Pandas: series</vt:lpstr>
      <vt:lpstr>Pandas: DataFrame</vt:lpstr>
      <vt:lpstr>Hierarchical Indexes</vt:lpstr>
      <vt:lpstr>Essential Functionality</vt:lpstr>
      <vt:lpstr>Essential Functionality</vt:lpstr>
      <vt:lpstr>Function application and Mapping</vt:lpstr>
      <vt:lpstr>Sorting and Ranking</vt:lpstr>
      <vt:lpstr>Descriptive and Summary Statistics</vt:lpstr>
      <vt:lpstr>Creating Dataframes</vt:lpstr>
      <vt:lpstr>More…</vt:lpstr>
      <vt:lpstr>Tidy Data</vt:lpstr>
      <vt:lpstr>Example</vt:lpstr>
      <vt:lpstr>Tidying Data I</vt:lpstr>
      <vt:lpstr>Tidying Data II</vt:lpstr>
      <vt:lpstr>Melting Data I</vt:lpstr>
      <vt:lpstr>Melting Data II</vt:lpstr>
      <vt:lpstr>More complicated example</vt:lpstr>
      <vt:lpstr>More complicated example</vt:lpstr>
      <vt:lpstr>More complicated example</vt:lpstr>
      <vt:lpstr>More complicated example</vt:lpstr>
      <vt:lpstr>More complicated example</vt:lpstr>
      <vt:lpstr>More to do?</vt:lpstr>
      <vt:lpstr>Today/Next Class</vt:lpstr>
      <vt:lpstr>Today’s Lecture</vt:lpstr>
      <vt:lpstr>Relation</vt:lpstr>
      <vt:lpstr>Primary keys</vt:lpstr>
      <vt:lpstr>Aren’t these called “indexes”?</vt:lpstr>
      <vt:lpstr>Foreign keys</vt:lpstr>
      <vt:lpstr>Relation Schema</vt:lpstr>
      <vt:lpstr>Schema Diagrams</vt:lpstr>
      <vt:lpstr>Searching for elements</vt:lpstr>
      <vt:lpstr>Indexes</vt:lpstr>
      <vt:lpstr>INdexes</vt:lpstr>
      <vt:lpstr>Relationships</vt:lpstr>
      <vt:lpstr>One-to-many &amp; Many-to-one</vt:lpstr>
      <vt:lpstr>One-to-One</vt:lpstr>
      <vt:lpstr>One-to-One-Or-None</vt:lpstr>
      <vt:lpstr>Many-to-Many</vt:lpstr>
      <vt:lpstr>Associative tables</vt:lpstr>
      <vt:lpstr>Aside: Pandas</vt:lpstr>
      <vt:lpstr>SQLite</vt:lpstr>
      <vt:lpstr>How a relational DB fits into your workflow</vt:lpstr>
      <vt:lpstr>Crash Course in SQL (in python)</vt:lpstr>
      <vt:lpstr>Crash Course in SQL (in python)</vt:lpstr>
      <vt:lpstr>Crash Course in SQL (in python)</vt:lpstr>
      <vt:lpstr>Crash Course in SQL (in python)</vt:lpstr>
      <vt:lpstr>Joining data</vt:lpstr>
      <vt:lpstr>Inner Joins</vt:lpstr>
      <vt:lpstr>Inner Joins</vt:lpstr>
      <vt:lpstr>Left Joins</vt:lpstr>
      <vt:lpstr>Right Joins</vt:lpstr>
      <vt:lpstr>Left/Right Joins</vt:lpstr>
      <vt:lpstr>Full Outer Join</vt:lpstr>
      <vt:lpstr>Google Image Search One Slide SQL Join Visual</vt:lpstr>
      <vt:lpstr>Group by Aggregates</vt:lpstr>
      <vt:lpstr>Raw SQL in Pandas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UReQA: Knowledge Acquisition and Reasoning to Solve Standardized Tests</dc:title>
  <dc:creator>Nicholas Mattei</dc:creator>
  <cp:lastModifiedBy>Nicholas Mattei</cp:lastModifiedBy>
  <cp:revision>270</cp:revision>
  <cp:lastPrinted>2019-09-12T20:10:05Z</cp:lastPrinted>
  <dcterms:created xsi:type="dcterms:W3CDTF">2018-02-09T16:02:53Z</dcterms:created>
  <dcterms:modified xsi:type="dcterms:W3CDTF">2019-09-26T00:54:15Z</dcterms:modified>
</cp:coreProperties>
</file>